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3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4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43.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4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4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4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5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3"/>
  </p:notesMasterIdLst>
  <p:handoutMasterIdLst>
    <p:handoutMasterId r:id="rId54"/>
  </p:handoutMasterIdLst>
  <p:sldIdLst>
    <p:sldId id="259" r:id="rId2"/>
    <p:sldId id="261" r:id="rId3"/>
    <p:sldId id="262" r:id="rId4"/>
    <p:sldId id="289" r:id="rId5"/>
    <p:sldId id="319" r:id="rId6"/>
    <p:sldId id="320" r:id="rId7"/>
    <p:sldId id="321" r:id="rId8"/>
    <p:sldId id="277" r:id="rId9"/>
    <p:sldId id="325" r:id="rId10"/>
    <p:sldId id="323" r:id="rId11"/>
    <p:sldId id="326" r:id="rId12"/>
    <p:sldId id="327" r:id="rId13"/>
    <p:sldId id="328" r:id="rId14"/>
    <p:sldId id="329" r:id="rId15"/>
    <p:sldId id="324" r:id="rId16"/>
    <p:sldId id="330" r:id="rId17"/>
    <p:sldId id="332" r:id="rId18"/>
    <p:sldId id="368" r:id="rId19"/>
    <p:sldId id="369" r:id="rId20"/>
    <p:sldId id="331" r:id="rId21"/>
    <p:sldId id="333" r:id="rId22"/>
    <p:sldId id="334" r:id="rId23"/>
    <p:sldId id="337" r:id="rId24"/>
    <p:sldId id="338" r:id="rId25"/>
    <p:sldId id="339" r:id="rId26"/>
    <p:sldId id="342" r:id="rId27"/>
    <p:sldId id="346" r:id="rId28"/>
    <p:sldId id="347" r:id="rId29"/>
    <p:sldId id="348" r:id="rId30"/>
    <p:sldId id="350" r:id="rId31"/>
    <p:sldId id="351" r:id="rId32"/>
    <p:sldId id="352" r:id="rId33"/>
    <p:sldId id="353" r:id="rId34"/>
    <p:sldId id="354" r:id="rId35"/>
    <p:sldId id="355" r:id="rId36"/>
    <p:sldId id="356" r:id="rId37"/>
    <p:sldId id="349" r:id="rId38"/>
    <p:sldId id="358" r:id="rId39"/>
    <p:sldId id="359" r:id="rId40"/>
    <p:sldId id="360" r:id="rId41"/>
    <p:sldId id="365" r:id="rId42"/>
    <p:sldId id="361" r:id="rId43"/>
    <p:sldId id="357" r:id="rId44"/>
    <p:sldId id="363" r:id="rId45"/>
    <p:sldId id="364" r:id="rId46"/>
    <p:sldId id="362" r:id="rId47"/>
    <p:sldId id="343" r:id="rId48"/>
    <p:sldId id="344" r:id="rId49"/>
    <p:sldId id="366" r:id="rId50"/>
    <p:sldId id="367" r:id="rId51"/>
    <p:sldId id="34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96391" autoAdjust="0"/>
  </p:normalViewPr>
  <p:slideViewPr>
    <p:cSldViewPr snapToGrid="0">
      <p:cViewPr varScale="1">
        <p:scale>
          <a:sx n="100" d="100"/>
          <a:sy n="100" d="100"/>
        </p:scale>
        <p:origin x="1504" y="-11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snapToGrid="0">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EADD9-F67D-41F5-BA4C-3C84956E7F46}" type="doc">
      <dgm:prSet loTypeId="urn:microsoft.com/office/officeart/2005/8/layout/vList5" loCatId="list" qsTypeId="urn:microsoft.com/office/officeart/2005/8/quickstyle/simple5" qsCatId="simple" csTypeId="urn:microsoft.com/office/officeart/2005/8/colors/colorful3" csCatId="colorful" phldr="1"/>
      <dgm:spPr/>
      <dgm:t>
        <a:bodyPr/>
        <a:lstStyle/>
        <a:p>
          <a:endParaRPr lang="en-US"/>
        </a:p>
      </dgm:t>
    </dgm:pt>
    <dgm:pt modelId="{74EE5CD8-078F-4590-BF9C-A341A294A016}">
      <dgm:prSet phldrT="[Text]" custT="1"/>
      <dgm:spPr/>
      <dgm:t>
        <a:bodyPr/>
        <a:lstStyle/>
        <a:p>
          <a:r>
            <a:rPr lang="en-US" sz="4400" dirty="0"/>
            <a:t>Rocket</a:t>
          </a:r>
        </a:p>
      </dgm:t>
    </dgm:pt>
    <dgm:pt modelId="{BB568D76-3363-43D3-B00C-3359A643216C}" type="parTrans" cxnId="{F40F9561-0D4C-44CF-91EF-A92B1DBDE44B}">
      <dgm:prSet/>
      <dgm:spPr/>
      <dgm:t>
        <a:bodyPr/>
        <a:lstStyle/>
        <a:p>
          <a:endParaRPr lang="en-US" sz="3200"/>
        </a:p>
      </dgm:t>
    </dgm:pt>
    <dgm:pt modelId="{CF9FB981-E6ED-4440-AC98-4E4E2ABA2C55}" type="sibTrans" cxnId="{F40F9561-0D4C-44CF-91EF-A92B1DBDE44B}">
      <dgm:prSet/>
      <dgm:spPr/>
      <dgm:t>
        <a:bodyPr/>
        <a:lstStyle/>
        <a:p>
          <a:endParaRPr lang="en-US" sz="3200"/>
        </a:p>
      </dgm:t>
    </dgm:pt>
    <dgm:pt modelId="{AA046201-5C4D-445E-BF0B-5C6D2B0A1945}">
      <dgm:prSet phldrT="[Text]" custT="1"/>
      <dgm:spPr/>
      <dgm:t>
        <a:bodyPr/>
        <a:lstStyle/>
        <a:p>
          <a:r>
            <a:rPr lang="en-US" sz="4400" dirty="0" err="1"/>
            <a:t>TheHive</a:t>
          </a:r>
          <a:endParaRPr lang="en-US" sz="4400" dirty="0"/>
        </a:p>
      </dgm:t>
    </dgm:pt>
    <dgm:pt modelId="{FE92FC33-5E0F-4302-9E80-A69E8ACDDE56}" type="parTrans" cxnId="{B8AF1086-D7BE-446F-9133-738B599E9A7D}">
      <dgm:prSet/>
      <dgm:spPr/>
      <dgm:t>
        <a:bodyPr/>
        <a:lstStyle/>
        <a:p>
          <a:endParaRPr lang="en-US" sz="3200"/>
        </a:p>
      </dgm:t>
    </dgm:pt>
    <dgm:pt modelId="{40767EFF-7D52-4469-ACEE-7D28E67337E2}" type="sibTrans" cxnId="{B8AF1086-D7BE-446F-9133-738B599E9A7D}">
      <dgm:prSet/>
      <dgm:spPr/>
      <dgm:t>
        <a:bodyPr/>
        <a:lstStyle/>
        <a:p>
          <a:endParaRPr lang="en-US" sz="3200"/>
        </a:p>
      </dgm:t>
    </dgm:pt>
    <dgm:pt modelId="{C59269D0-92A5-481C-BA64-727AFB0DD545}">
      <dgm:prSet phldrT="[Text]" custT="1"/>
      <dgm:spPr/>
      <dgm:t>
        <a:bodyPr/>
        <a:lstStyle/>
        <a:p>
          <a:r>
            <a:rPr lang="en-US" sz="2400" dirty="0">
              <a:effectLst>
                <a:outerShdw blurRad="38100" dist="38100" dir="2700000" algn="tl">
                  <a:srgbClr val="000000">
                    <a:alpha val="43137"/>
                  </a:srgbClr>
                </a:outerShdw>
              </a:effectLst>
            </a:rPr>
            <a:t>Security Orchestration</a:t>
          </a:r>
        </a:p>
      </dgm:t>
    </dgm:pt>
    <dgm:pt modelId="{312CC84D-092F-422A-AA24-A4619DBBB7BE}" type="parTrans" cxnId="{9071FB3B-D26B-4384-BD1A-80C12C62D02C}">
      <dgm:prSet/>
      <dgm:spPr/>
      <dgm:t>
        <a:bodyPr/>
        <a:lstStyle/>
        <a:p>
          <a:endParaRPr lang="en-US" sz="3200"/>
        </a:p>
      </dgm:t>
    </dgm:pt>
    <dgm:pt modelId="{266DE8E8-1339-41C4-B9A7-6148496C7FA9}" type="sibTrans" cxnId="{9071FB3B-D26B-4384-BD1A-80C12C62D02C}">
      <dgm:prSet/>
      <dgm:spPr/>
      <dgm:t>
        <a:bodyPr/>
        <a:lstStyle/>
        <a:p>
          <a:endParaRPr lang="en-US" sz="3200"/>
        </a:p>
      </dgm:t>
    </dgm:pt>
    <dgm:pt modelId="{D1776C8F-2B10-4075-8DF7-7F65AB725ED5}">
      <dgm:prSet phldrT="[Text]" custT="1"/>
      <dgm:spPr/>
      <dgm:t>
        <a:bodyPr/>
        <a:lstStyle/>
        <a:p>
          <a:r>
            <a:rPr lang="en-US" sz="4400" dirty="0"/>
            <a:t>RT</a:t>
          </a:r>
        </a:p>
      </dgm:t>
    </dgm:pt>
    <dgm:pt modelId="{7291E740-3E17-41B3-99D3-1D67AE37CC3F}" type="parTrans" cxnId="{7077B78D-FCDC-4519-8416-DC357ACD5043}">
      <dgm:prSet/>
      <dgm:spPr/>
      <dgm:t>
        <a:bodyPr/>
        <a:lstStyle/>
        <a:p>
          <a:endParaRPr lang="en-US" sz="3200"/>
        </a:p>
      </dgm:t>
    </dgm:pt>
    <dgm:pt modelId="{88B75C29-8054-417D-BCE3-878A55118F6D}" type="sibTrans" cxnId="{7077B78D-FCDC-4519-8416-DC357ACD5043}">
      <dgm:prSet/>
      <dgm:spPr/>
      <dgm:t>
        <a:bodyPr/>
        <a:lstStyle/>
        <a:p>
          <a:endParaRPr lang="en-US" sz="3200"/>
        </a:p>
      </dgm:t>
    </dgm:pt>
    <dgm:pt modelId="{1E4D3931-0DBD-4211-A24A-6AF364284B1E}">
      <dgm:prSet phldrT="[Text]" custT="1"/>
      <dgm:spPr/>
      <dgm:t>
        <a:bodyPr/>
        <a:lstStyle/>
        <a:p>
          <a:pPr marL="280988" indent="-280988"/>
          <a:r>
            <a:rPr lang="en-US" sz="2400" dirty="0">
              <a:effectLst>
                <a:outerShdw blurRad="38100" dist="38100" dir="2700000" algn="tl">
                  <a:srgbClr val="000000">
                    <a:alpha val="43137"/>
                  </a:srgbClr>
                </a:outerShdw>
              </a:effectLst>
            </a:rPr>
            <a:t>Realtime Communication</a:t>
          </a:r>
        </a:p>
      </dgm:t>
    </dgm:pt>
    <dgm:pt modelId="{CADAA3D9-7C63-4729-85B0-64C8AF644EEF}" type="sibTrans" cxnId="{63E4D827-0083-4625-9FD6-043D8D32091E}">
      <dgm:prSet/>
      <dgm:spPr/>
      <dgm:t>
        <a:bodyPr/>
        <a:lstStyle/>
        <a:p>
          <a:endParaRPr lang="en-US" sz="3200"/>
        </a:p>
      </dgm:t>
    </dgm:pt>
    <dgm:pt modelId="{FC93695B-FD0E-4353-B1FD-4328F4386DEC}" type="parTrans" cxnId="{63E4D827-0083-4625-9FD6-043D8D32091E}">
      <dgm:prSet/>
      <dgm:spPr/>
      <dgm:t>
        <a:bodyPr/>
        <a:lstStyle/>
        <a:p>
          <a:endParaRPr lang="en-US" sz="3200"/>
        </a:p>
      </dgm:t>
    </dgm:pt>
    <dgm:pt modelId="{D73E74B5-8924-4B9E-A0A2-5722254C62DE}">
      <dgm:prSet phldrT="[Text]" custT="1"/>
      <dgm:spPr/>
      <dgm:t>
        <a:bodyPr/>
        <a:lstStyle/>
        <a:p>
          <a:r>
            <a:rPr lang="en-US" sz="3200" dirty="0" err="1">
              <a:effectLst>
                <a:outerShdw blurRad="38100" dist="38100" dir="2700000" algn="tl">
                  <a:srgbClr val="000000">
                    <a:alpha val="43137"/>
                  </a:srgbClr>
                </a:outerShdw>
              </a:effectLst>
            </a:rPr>
            <a:t>MediaWiki</a:t>
          </a:r>
          <a:endParaRPr lang="en-US" sz="3200" dirty="0">
            <a:effectLst>
              <a:outerShdw blurRad="38100" dist="38100" dir="2700000" algn="tl">
                <a:srgbClr val="000000">
                  <a:alpha val="43137"/>
                </a:srgbClr>
              </a:outerShdw>
            </a:effectLst>
          </a:endParaRPr>
        </a:p>
      </dgm:t>
    </dgm:pt>
    <dgm:pt modelId="{3045C848-4412-47E0-AA4A-09CAB08A10FF}" type="parTrans" cxnId="{A983544D-69A5-4C1D-AAE6-B4209D72676E}">
      <dgm:prSet/>
      <dgm:spPr/>
      <dgm:t>
        <a:bodyPr/>
        <a:lstStyle/>
        <a:p>
          <a:endParaRPr lang="en-US"/>
        </a:p>
      </dgm:t>
    </dgm:pt>
    <dgm:pt modelId="{7F17E2AF-1088-4B29-8DA9-96A61A0D1362}" type="sibTrans" cxnId="{A983544D-69A5-4C1D-AAE6-B4209D72676E}">
      <dgm:prSet/>
      <dgm:spPr/>
      <dgm:t>
        <a:bodyPr/>
        <a:lstStyle/>
        <a:p>
          <a:endParaRPr lang="en-US"/>
        </a:p>
      </dgm:t>
    </dgm:pt>
    <dgm:pt modelId="{0D4D136C-33D3-4229-8188-FB8F1803738C}">
      <dgm:prSet phldrT="[Text]" custT="1"/>
      <dgm:spPr/>
      <dgm:t>
        <a:bodyPr/>
        <a:lstStyle/>
        <a:p>
          <a:r>
            <a:rPr lang="en-US" sz="2400" dirty="0">
              <a:effectLst>
                <a:outerShdw blurRad="38100" dist="38100" dir="2700000" algn="tl">
                  <a:srgbClr val="000000">
                    <a:alpha val="43137"/>
                  </a:srgbClr>
                </a:outerShdw>
              </a:effectLst>
            </a:rPr>
            <a:t>Documentation</a:t>
          </a:r>
        </a:p>
      </dgm:t>
    </dgm:pt>
    <dgm:pt modelId="{85716B26-D869-4E11-BB01-3658B9C64B65}" type="parTrans" cxnId="{252427FC-F3FE-4A26-A74F-401CF9B55A57}">
      <dgm:prSet/>
      <dgm:spPr/>
      <dgm:t>
        <a:bodyPr/>
        <a:lstStyle/>
        <a:p>
          <a:endParaRPr lang="en-US"/>
        </a:p>
      </dgm:t>
    </dgm:pt>
    <dgm:pt modelId="{C6AE8F0E-9FB9-4FC1-AEF6-101D29E68218}" type="sibTrans" cxnId="{252427FC-F3FE-4A26-A74F-401CF9B55A57}">
      <dgm:prSet/>
      <dgm:spPr/>
      <dgm:t>
        <a:bodyPr/>
        <a:lstStyle/>
        <a:p>
          <a:endParaRPr lang="en-US"/>
        </a:p>
      </dgm:t>
    </dgm:pt>
    <dgm:pt modelId="{6BE4E373-0656-4EDC-821E-BE09C952B1F6}">
      <dgm:prSet phldrT="[Text]" custT="1"/>
      <dgm:spPr/>
      <dgm:t>
        <a:bodyPr/>
        <a:lstStyle/>
        <a:p>
          <a:r>
            <a:rPr lang="en-US" sz="2400" dirty="0">
              <a:effectLst>
                <a:outerShdw blurRad="38100" dist="38100" dir="2700000" algn="tl">
                  <a:srgbClr val="000000">
                    <a:alpha val="43137"/>
                  </a:srgbClr>
                </a:outerShdw>
              </a:effectLst>
            </a:rPr>
            <a:t>Tasking / Network Operations</a:t>
          </a:r>
        </a:p>
      </dgm:t>
    </dgm:pt>
    <dgm:pt modelId="{E17B9BF1-2948-497F-8EC7-3BF734D839DB}" type="sibTrans" cxnId="{119690D4-400B-468B-8BA0-5C9C9E2AFEAF}">
      <dgm:prSet/>
      <dgm:spPr/>
      <dgm:t>
        <a:bodyPr/>
        <a:lstStyle/>
        <a:p>
          <a:endParaRPr lang="en-US" sz="3200"/>
        </a:p>
      </dgm:t>
    </dgm:pt>
    <dgm:pt modelId="{34218063-BF94-4304-99BD-B3F7BA4D3C8F}" type="parTrans" cxnId="{119690D4-400B-468B-8BA0-5C9C9E2AFEAF}">
      <dgm:prSet/>
      <dgm:spPr/>
      <dgm:t>
        <a:bodyPr/>
        <a:lstStyle/>
        <a:p>
          <a:endParaRPr lang="en-US" sz="3200"/>
        </a:p>
      </dgm:t>
    </dgm:pt>
    <dgm:pt modelId="{AAE7A1E6-6847-453D-B55B-8A82BF138C1D}" type="pres">
      <dgm:prSet presAssocID="{F6FEADD9-F67D-41F5-BA4C-3C84956E7F46}" presName="Name0" presStyleCnt="0">
        <dgm:presLayoutVars>
          <dgm:dir/>
          <dgm:animLvl val="lvl"/>
          <dgm:resizeHandles val="exact"/>
        </dgm:presLayoutVars>
      </dgm:prSet>
      <dgm:spPr/>
    </dgm:pt>
    <dgm:pt modelId="{C4407577-18A2-46E0-8805-2838042EB67A}" type="pres">
      <dgm:prSet presAssocID="{74EE5CD8-078F-4590-BF9C-A341A294A016}" presName="linNode" presStyleCnt="0"/>
      <dgm:spPr/>
    </dgm:pt>
    <dgm:pt modelId="{7E429971-BC57-430F-BB25-C0574E5E39E3}" type="pres">
      <dgm:prSet presAssocID="{74EE5CD8-078F-4590-BF9C-A341A294A016}" presName="parentText" presStyleLbl="node1" presStyleIdx="0" presStyleCnt="4" custScaleX="251279" custLinFactNeighborY="-15667">
        <dgm:presLayoutVars>
          <dgm:chMax val="1"/>
          <dgm:bulletEnabled val="1"/>
        </dgm:presLayoutVars>
      </dgm:prSet>
      <dgm:spPr>
        <a:prstGeom prst="roundRect">
          <a:avLst/>
        </a:prstGeom>
      </dgm:spPr>
    </dgm:pt>
    <dgm:pt modelId="{D54B1729-BC98-42C1-9C6C-D65DCBA4358F}" type="pres">
      <dgm:prSet presAssocID="{74EE5CD8-078F-4590-BF9C-A341A294A016}" presName="descendantText" presStyleLbl="alignAccFollowNode1" presStyleIdx="0" presStyleCnt="4" custScaleX="260052">
        <dgm:presLayoutVars>
          <dgm:bulletEnabled val="1"/>
        </dgm:presLayoutVars>
      </dgm:prSet>
      <dgm:spPr>
        <a:prstGeom prst="rect">
          <a:avLst/>
        </a:prstGeom>
      </dgm:spPr>
    </dgm:pt>
    <dgm:pt modelId="{AB8574CC-D4F2-4555-AEE3-F4EE58B11D03}" type="pres">
      <dgm:prSet presAssocID="{CF9FB981-E6ED-4440-AC98-4E4E2ABA2C55}" presName="sp" presStyleCnt="0"/>
      <dgm:spPr/>
    </dgm:pt>
    <dgm:pt modelId="{85B8F607-FDD8-476A-ADBE-E1250824F294}" type="pres">
      <dgm:prSet presAssocID="{AA046201-5C4D-445E-BF0B-5C6D2B0A1945}" presName="linNode" presStyleCnt="0"/>
      <dgm:spPr/>
    </dgm:pt>
    <dgm:pt modelId="{C04276DC-EE64-470A-B8BC-09067B8045FA}" type="pres">
      <dgm:prSet presAssocID="{AA046201-5C4D-445E-BF0B-5C6D2B0A1945}" presName="parentText" presStyleLbl="node1" presStyleIdx="1" presStyleCnt="4" custScaleX="245456">
        <dgm:presLayoutVars>
          <dgm:chMax val="1"/>
          <dgm:bulletEnabled val="1"/>
        </dgm:presLayoutVars>
      </dgm:prSet>
      <dgm:spPr>
        <a:prstGeom prst="roundRect">
          <a:avLst/>
        </a:prstGeom>
      </dgm:spPr>
    </dgm:pt>
    <dgm:pt modelId="{B37A5355-225B-4C6F-AED7-6C620F99EECC}" type="pres">
      <dgm:prSet presAssocID="{AA046201-5C4D-445E-BF0B-5C6D2B0A1945}" presName="descendantText" presStyleLbl="alignAccFollowNode1" presStyleIdx="1" presStyleCnt="4" custScaleX="259632">
        <dgm:presLayoutVars>
          <dgm:bulletEnabled val="1"/>
        </dgm:presLayoutVars>
      </dgm:prSet>
      <dgm:spPr>
        <a:prstGeom prst="rect">
          <a:avLst/>
        </a:prstGeom>
      </dgm:spPr>
    </dgm:pt>
    <dgm:pt modelId="{5ACAA866-A8A8-4183-97B5-CEEAB1525C60}" type="pres">
      <dgm:prSet presAssocID="{40767EFF-7D52-4469-ACEE-7D28E67337E2}" presName="sp" presStyleCnt="0"/>
      <dgm:spPr/>
    </dgm:pt>
    <dgm:pt modelId="{477213BE-9E91-4950-8451-7F60796F47F4}" type="pres">
      <dgm:prSet presAssocID="{D1776C8F-2B10-4075-8DF7-7F65AB725ED5}" presName="linNode" presStyleCnt="0"/>
      <dgm:spPr/>
    </dgm:pt>
    <dgm:pt modelId="{F5034101-5B7D-4FE7-B47A-5A48CF39606B}" type="pres">
      <dgm:prSet presAssocID="{D1776C8F-2B10-4075-8DF7-7F65AB725ED5}" presName="parentText" presStyleLbl="node1" presStyleIdx="2" presStyleCnt="4" custScaleX="245455">
        <dgm:presLayoutVars>
          <dgm:chMax val="1"/>
          <dgm:bulletEnabled val="1"/>
        </dgm:presLayoutVars>
      </dgm:prSet>
      <dgm:spPr>
        <a:prstGeom prst="roundRect">
          <a:avLst/>
        </a:prstGeom>
      </dgm:spPr>
    </dgm:pt>
    <dgm:pt modelId="{C7C3E6FD-D83F-4BDA-907E-B5EE041DA931}" type="pres">
      <dgm:prSet presAssocID="{D1776C8F-2B10-4075-8DF7-7F65AB725ED5}" presName="descendantText" presStyleLbl="alignAccFollowNode1" presStyleIdx="2" presStyleCnt="4" custScaleX="259632">
        <dgm:presLayoutVars>
          <dgm:bulletEnabled val="1"/>
        </dgm:presLayoutVars>
      </dgm:prSet>
      <dgm:spPr>
        <a:prstGeom prst="rect">
          <a:avLst/>
        </a:prstGeom>
      </dgm:spPr>
    </dgm:pt>
    <dgm:pt modelId="{052969E4-D74F-46C1-A30C-DDC3E282F663}" type="pres">
      <dgm:prSet presAssocID="{88B75C29-8054-417D-BCE3-878A55118F6D}" presName="sp" presStyleCnt="0"/>
      <dgm:spPr/>
    </dgm:pt>
    <dgm:pt modelId="{6802CA52-A0B2-4045-BE69-7B0E0A2D6662}" type="pres">
      <dgm:prSet presAssocID="{D73E74B5-8924-4B9E-A0A2-5722254C62DE}" presName="linNode" presStyleCnt="0"/>
      <dgm:spPr/>
    </dgm:pt>
    <dgm:pt modelId="{AC0D1A6F-D2A9-4125-AB1F-C36BF53EDC0B}" type="pres">
      <dgm:prSet presAssocID="{D73E74B5-8924-4B9E-A0A2-5722254C62DE}" presName="parentText" presStyleLbl="node1" presStyleIdx="3" presStyleCnt="4" custScaleX="104529">
        <dgm:presLayoutVars>
          <dgm:chMax val="1"/>
          <dgm:bulletEnabled val="1"/>
        </dgm:presLayoutVars>
      </dgm:prSet>
      <dgm:spPr/>
    </dgm:pt>
    <dgm:pt modelId="{4046ADCD-A882-4AD5-91F8-0480652A901B}" type="pres">
      <dgm:prSet presAssocID="{D73E74B5-8924-4B9E-A0A2-5722254C62DE}" presName="descendantText" presStyleLbl="alignAccFollowNode1" presStyleIdx="3" presStyleCnt="4" custScaleX="114835">
        <dgm:presLayoutVars>
          <dgm:bulletEnabled val="1"/>
        </dgm:presLayoutVars>
      </dgm:prSet>
      <dgm:spPr/>
    </dgm:pt>
  </dgm:ptLst>
  <dgm:cxnLst>
    <dgm:cxn modelId="{B6416E04-E5DE-46CA-AD27-47EBE280D636}" type="presOf" srcId="{C59269D0-92A5-481C-BA64-727AFB0DD545}" destId="{B37A5355-225B-4C6F-AED7-6C620F99EECC}" srcOrd="0" destOrd="0" presId="urn:microsoft.com/office/officeart/2005/8/layout/vList5"/>
    <dgm:cxn modelId="{63E4D827-0083-4625-9FD6-043D8D32091E}" srcId="{74EE5CD8-078F-4590-BF9C-A341A294A016}" destId="{1E4D3931-0DBD-4211-A24A-6AF364284B1E}" srcOrd="0" destOrd="0" parTransId="{FC93695B-FD0E-4353-B1FD-4328F4386DEC}" sibTransId="{CADAA3D9-7C63-4729-85B0-64C8AF644EEF}"/>
    <dgm:cxn modelId="{2D4BE831-6BF4-45C3-A6FF-3C90BAA3D203}" type="presOf" srcId="{0D4D136C-33D3-4229-8188-FB8F1803738C}" destId="{4046ADCD-A882-4AD5-91F8-0480652A901B}" srcOrd="0" destOrd="0" presId="urn:microsoft.com/office/officeart/2005/8/layout/vList5"/>
    <dgm:cxn modelId="{9071FB3B-D26B-4384-BD1A-80C12C62D02C}" srcId="{AA046201-5C4D-445E-BF0B-5C6D2B0A1945}" destId="{C59269D0-92A5-481C-BA64-727AFB0DD545}" srcOrd="0" destOrd="0" parTransId="{312CC84D-092F-422A-AA24-A4619DBBB7BE}" sibTransId="{266DE8E8-1339-41C4-B9A7-6148496C7FA9}"/>
    <dgm:cxn modelId="{AFF7133D-5E9D-4613-9299-006F9E49301B}" type="presOf" srcId="{AA046201-5C4D-445E-BF0B-5C6D2B0A1945}" destId="{C04276DC-EE64-470A-B8BC-09067B8045FA}" srcOrd="0" destOrd="0" presId="urn:microsoft.com/office/officeart/2005/8/layout/vList5"/>
    <dgm:cxn modelId="{DBCA7E61-D822-40A0-A27A-D7E092386A0B}" type="presOf" srcId="{F6FEADD9-F67D-41F5-BA4C-3C84956E7F46}" destId="{AAE7A1E6-6847-453D-B55B-8A82BF138C1D}" srcOrd="0" destOrd="0" presId="urn:microsoft.com/office/officeart/2005/8/layout/vList5"/>
    <dgm:cxn modelId="{F40F9561-0D4C-44CF-91EF-A92B1DBDE44B}" srcId="{F6FEADD9-F67D-41F5-BA4C-3C84956E7F46}" destId="{74EE5CD8-078F-4590-BF9C-A341A294A016}" srcOrd="0" destOrd="0" parTransId="{BB568D76-3363-43D3-B00C-3359A643216C}" sibTransId="{CF9FB981-E6ED-4440-AC98-4E4E2ABA2C55}"/>
    <dgm:cxn modelId="{9A0DCB65-9DCB-4972-9768-1762E4116F3C}" type="presOf" srcId="{74EE5CD8-078F-4590-BF9C-A341A294A016}" destId="{7E429971-BC57-430F-BB25-C0574E5E39E3}" srcOrd="0" destOrd="0" presId="urn:microsoft.com/office/officeart/2005/8/layout/vList5"/>
    <dgm:cxn modelId="{A983544D-69A5-4C1D-AAE6-B4209D72676E}" srcId="{F6FEADD9-F67D-41F5-BA4C-3C84956E7F46}" destId="{D73E74B5-8924-4B9E-A0A2-5722254C62DE}" srcOrd="3" destOrd="0" parTransId="{3045C848-4412-47E0-AA4A-09CAB08A10FF}" sibTransId="{7F17E2AF-1088-4B29-8DA9-96A61A0D1362}"/>
    <dgm:cxn modelId="{3D887057-7E91-45EF-8E4B-3006C2DFECB4}" type="presOf" srcId="{6BE4E373-0656-4EDC-821E-BE09C952B1F6}" destId="{C7C3E6FD-D83F-4BDA-907E-B5EE041DA931}" srcOrd="0" destOrd="0" presId="urn:microsoft.com/office/officeart/2005/8/layout/vList5"/>
    <dgm:cxn modelId="{1D12F37E-DF42-400C-B5B5-A8FAF49EC0EC}" type="presOf" srcId="{1E4D3931-0DBD-4211-A24A-6AF364284B1E}" destId="{D54B1729-BC98-42C1-9C6C-D65DCBA4358F}" srcOrd="0" destOrd="0" presId="urn:microsoft.com/office/officeart/2005/8/layout/vList5"/>
    <dgm:cxn modelId="{B8AF1086-D7BE-446F-9133-738B599E9A7D}" srcId="{F6FEADD9-F67D-41F5-BA4C-3C84956E7F46}" destId="{AA046201-5C4D-445E-BF0B-5C6D2B0A1945}" srcOrd="1" destOrd="0" parTransId="{FE92FC33-5E0F-4302-9E80-A69E8ACDDE56}" sibTransId="{40767EFF-7D52-4469-ACEE-7D28E67337E2}"/>
    <dgm:cxn modelId="{7077B78D-FCDC-4519-8416-DC357ACD5043}" srcId="{F6FEADD9-F67D-41F5-BA4C-3C84956E7F46}" destId="{D1776C8F-2B10-4075-8DF7-7F65AB725ED5}" srcOrd="2" destOrd="0" parTransId="{7291E740-3E17-41B3-99D3-1D67AE37CC3F}" sibTransId="{88B75C29-8054-417D-BCE3-878A55118F6D}"/>
    <dgm:cxn modelId="{158155C2-E219-4F76-B89E-73144EC3B0F4}" type="presOf" srcId="{D73E74B5-8924-4B9E-A0A2-5722254C62DE}" destId="{AC0D1A6F-D2A9-4125-AB1F-C36BF53EDC0B}" srcOrd="0" destOrd="0" presId="urn:microsoft.com/office/officeart/2005/8/layout/vList5"/>
    <dgm:cxn modelId="{119690D4-400B-468B-8BA0-5C9C9E2AFEAF}" srcId="{D1776C8F-2B10-4075-8DF7-7F65AB725ED5}" destId="{6BE4E373-0656-4EDC-821E-BE09C952B1F6}" srcOrd="0" destOrd="0" parTransId="{34218063-BF94-4304-99BD-B3F7BA4D3C8F}" sibTransId="{E17B9BF1-2948-497F-8EC7-3BF734D839DB}"/>
    <dgm:cxn modelId="{5417F3DF-8CAE-4E6C-ADBB-ED6F50084B8E}" type="presOf" srcId="{D1776C8F-2B10-4075-8DF7-7F65AB725ED5}" destId="{F5034101-5B7D-4FE7-B47A-5A48CF39606B}" srcOrd="0" destOrd="0" presId="urn:microsoft.com/office/officeart/2005/8/layout/vList5"/>
    <dgm:cxn modelId="{252427FC-F3FE-4A26-A74F-401CF9B55A57}" srcId="{D73E74B5-8924-4B9E-A0A2-5722254C62DE}" destId="{0D4D136C-33D3-4229-8188-FB8F1803738C}" srcOrd="0" destOrd="0" parTransId="{85716B26-D869-4E11-BB01-3658B9C64B65}" sibTransId="{C6AE8F0E-9FB9-4FC1-AEF6-101D29E68218}"/>
    <dgm:cxn modelId="{1E18118B-9778-4714-A249-2B714D5427F7}" type="presParOf" srcId="{AAE7A1E6-6847-453D-B55B-8A82BF138C1D}" destId="{C4407577-18A2-46E0-8805-2838042EB67A}" srcOrd="0" destOrd="0" presId="urn:microsoft.com/office/officeart/2005/8/layout/vList5"/>
    <dgm:cxn modelId="{84152E8A-21A6-4CAF-BC09-47C13F4FFFB8}" type="presParOf" srcId="{C4407577-18A2-46E0-8805-2838042EB67A}" destId="{7E429971-BC57-430F-BB25-C0574E5E39E3}" srcOrd="0" destOrd="0" presId="urn:microsoft.com/office/officeart/2005/8/layout/vList5"/>
    <dgm:cxn modelId="{1D51832F-3B38-483B-8C08-BDD413206841}" type="presParOf" srcId="{C4407577-18A2-46E0-8805-2838042EB67A}" destId="{D54B1729-BC98-42C1-9C6C-D65DCBA4358F}" srcOrd="1" destOrd="0" presId="urn:microsoft.com/office/officeart/2005/8/layout/vList5"/>
    <dgm:cxn modelId="{F2BB24AB-7DB6-4F0F-92D8-664E0F322520}" type="presParOf" srcId="{AAE7A1E6-6847-453D-B55B-8A82BF138C1D}" destId="{AB8574CC-D4F2-4555-AEE3-F4EE58B11D03}" srcOrd="1" destOrd="0" presId="urn:microsoft.com/office/officeart/2005/8/layout/vList5"/>
    <dgm:cxn modelId="{3F47CC38-27AC-4E4E-92A2-FDE046382C80}" type="presParOf" srcId="{AAE7A1E6-6847-453D-B55B-8A82BF138C1D}" destId="{85B8F607-FDD8-476A-ADBE-E1250824F294}" srcOrd="2" destOrd="0" presId="urn:microsoft.com/office/officeart/2005/8/layout/vList5"/>
    <dgm:cxn modelId="{B4BBC5E0-69C0-4FD2-84A6-C47E62DEA28D}" type="presParOf" srcId="{85B8F607-FDD8-476A-ADBE-E1250824F294}" destId="{C04276DC-EE64-470A-B8BC-09067B8045FA}" srcOrd="0" destOrd="0" presId="urn:microsoft.com/office/officeart/2005/8/layout/vList5"/>
    <dgm:cxn modelId="{71B90C6E-E0F2-4EE1-8864-5914AAFA20A7}" type="presParOf" srcId="{85B8F607-FDD8-476A-ADBE-E1250824F294}" destId="{B37A5355-225B-4C6F-AED7-6C620F99EECC}" srcOrd="1" destOrd="0" presId="urn:microsoft.com/office/officeart/2005/8/layout/vList5"/>
    <dgm:cxn modelId="{E6DEED78-0C33-4D1D-A595-AFE4311369E4}" type="presParOf" srcId="{AAE7A1E6-6847-453D-B55B-8A82BF138C1D}" destId="{5ACAA866-A8A8-4183-97B5-CEEAB1525C60}" srcOrd="3" destOrd="0" presId="urn:microsoft.com/office/officeart/2005/8/layout/vList5"/>
    <dgm:cxn modelId="{FD2A22C3-24B0-4E4D-A3BC-79528D3FBC48}" type="presParOf" srcId="{AAE7A1E6-6847-453D-B55B-8A82BF138C1D}" destId="{477213BE-9E91-4950-8451-7F60796F47F4}" srcOrd="4" destOrd="0" presId="urn:microsoft.com/office/officeart/2005/8/layout/vList5"/>
    <dgm:cxn modelId="{2D9E3819-8AF8-4F78-AD5E-1D892BCE0381}" type="presParOf" srcId="{477213BE-9E91-4950-8451-7F60796F47F4}" destId="{F5034101-5B7D-4FE7-B47A-5A48CF39606B}" srcOrd="0" destOrd="0" presId="urn:microsoft.com/office/officeart/2005/8/layout/vList5"/>
    <dgm:cxn modelId="{5FD7E964-E46A-45B4-A545-5D657B6094BB}" type="presParOf" srcId="{477213BE-9E91-4950-8451-7F60796F47F4}" destId="{C7C3E6FD-D83F-4BDA-907E-B5EE041DA931}" srcOrd="1" destOrd="0" presId="urn:microsoft.com/office/officeart/2005/8/layout/vList5"/>
    <dgm:cxn modelId="{2C38DE6D-286D-4657-B9CB-B897C0CD59BA}" type="presParOf" srcId="{AAE7A1E6-6847-453D-B55B-8A82BF138C1D}" destId="{052969E4-D74F-46C1-A30C-DDC3E282F663}" srcOrd="5" destOrd="0" presId="urn:microsoft.com/office/officeart/2005/8/layout/vList5"/>
    <dgm:cxn modelId="{0D0B4D0F-38BC-411E-A47E-6B8EFF828CC5}" type="presParOf" srcId="{AAE7A1E6-6847-453D-B55B-8A82BF138C1D}" destId="{6802CA52-A0B2-4045-BE69-7B0E0A2D6662}" srcOrd="6" destOrd="0" presId="urn:microsoft.com/office/officeart/2005/8/layout/vList5"/>
    <dgm:cxn modelId="{B4530515-C86B-4EB1-96D8-198E7F4F1FC9}" type="presParOf" srcId="{6802CA52-A0B2-4045-BE69-7B0E0A2D6662}" destId="{AC0D1A6F-D2A9-4125-AB1F-C36BF53EDC0B}" srcOrd="0" destOrd="0" presId="urn:microsoft.com/office/officeart/2005/8/layout/vList5"/>
    <dgm:cxn modelId="{77011012-5B46-4E95-A173-666A590F6A1C}" type="presParOf" srcId="{6802CA52-A0B2-4045-BE69-7B0E0A2D6662}" destId="{4046ADCD-A882-4AD5-91F8-0480652A901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B1729-BC98-42C1-9C6C-D65DCBA4358F}">
      <dsp:nvSpPr>
        <dsp:cNvPr id="0" name=""/>
        <dsp:cNvSpPr/>
      </dsp:nvSpPr>
      <dsp:spPr>
        <a:xfrm rot="5400000">
          <a:off x="4443525" y="-1819252"/>
          <a:ext cx="797311" cy="4639288"/>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0988" lvl="1" indent="-280988" algn="l" defTabSz="1066800">
            <a:lnSpc>
              <a:spcPct val="90000"/>
            </a:lnSpc>
            <a:spcBef>
              <a:spcPct val="0"/>
            </a:spcBef>
            <a:spcAft>
              <a:spcPct val="15000"/>
            </a:spcAft>
            <a:buChar char="•"/>
          </a:pPr>
          <a:r>
            <a:rPr lang="en-US" sz="2400" kern="1200" dirty="0">
              <a:effectLst>
                <a:outerShdw blurRad="38100" dist="38100" dir="2700000" algn="tl">
                  <a:srgbClr val="000000">
                    <a:alpha val="43137"/>
                  </a:srgbClr>
                </a:outerShdw>
              </a:effectLst>
            </a:rPr>
            <a:t>Realtime Communication</a:t>
          </a:r>
        </a:p>
      </dsp:txBody>
      <dsp:txXfrm rot="-5400000">
        <a:off x="2522537" y="101736"/>
        <a:ext cx="4639288" cy="797311"/>
      </dsp:txXfrm>
    </dsp:sp>
    <dsp:sp modelId="{7E429971-BC57-430F-BB25-C0574E5E39E3}">
      <dsp:nvSpPr>
        <dsp:cNvPr id="0" name=""/>
        <dsp:cNvSpPr/>
      </dsp:nvSpPr>
      <dsp:spPr>
        <a:xfrm>
          <a:off x="974" y="0"/>
          <a:ext cx="2521563" cy="99663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Rocket</a:t>
          </a:r>
        </a:p>
      </dsp:txBody>
      <dsp:txXfrm>
        <a:off x="49626" y="48652"/>
        <a:ext cx="2424259" cy="899335"/>
      </dsp:txXfrm>
    </dsp:sp>
    <dsp:sp modelId="{B37A5355-225B-4C6F-AED7-6C620F99EECC}">
      <dsp:nvSpPr>
        <dsp:cNvPr id="0" name=""/>
        <dsp:cNvSpPr/>
      </dsp:nvSpPr>
      <dsp:spPr>
        <a:xfrm rot="5400000">
          <a:off x="4423319" y="-789374"/>
          <a:ext cx="797311" cy="4672476"/>
        </a:xfrm>
        <a:prstGeom prst="rect">
          <a:avLst/>
        </a:prstGeom>
        <a:solidFill>
          <a:schemeClr val="accent3">
            <a:tint val="40000"/>
            <a:alpha val="90000"/>
            <a:hueOff val="3572285"/>
            <a:satOff val="-4598"/>
            <a:lumOff val="-358"/>
            <a:alphaOff val="0"/>
          </a:schemeClr>
        </a:solidFill>
        <a:ln w="9525" cap="flat" cmpd="sng" algn="ctr">
          <a:solidFill>
            <a:schemeClr val="accent3">
              <a:tint val="40000"/>
              <a:alpha val="90000"/>
              <a:hueOff val="3572285"/>
              <a:satOff val="-4598"/>
              <a:lumOff val="-35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effectLst>
                <a:outerShdw blurRad="38100" dist="38100" dir="2700000" algn="tl">
                  <a:srgbClr val="000000">
                    <a:alpha val="43137"/>
                  </a:srgbClr>
                </a:outerShdw>
              </a:effectLst>
            </a:rPr>
            <a:t>Security Orchestration</a:t>
          </a:r>
        </a:p>
      </dsp:txBody>
      <dsp:txXfrm rot="-5400000">
        <a:off x="2485737" y="1148208"/>
        <a:ext cx="4672476" cy="797311"/>
      </dsp:txXfrm>
    </dsp:sp>
    <dsp:sp modelId="{C04276DC-EE64-470A-B8BC-09067B8045FA}">
      <dsp:nvSpPr>
        <dsp:cNvPr id="0" name=""/>
        <dsp:cNvSpPr/>
      </dsp:nvSpPr>
      <dsp:spPr>
        <a:xfrm>
          <a:off x="974" y="1048544"/>
          <a:ext cx="2484763" cy="996639"/>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err="1"/>
            <a:t>TheHive</a:t>
          </a:r>
          <a:endParaRPr lang="en-US" sz="4400" kern="1200" dirty="0"/>
        </a:p>
      </dsp:txBody>
      <dsp:txXfrm>
        <a:off x="49626" y="1097196"/>
        <a:ext cx="2387459" cy="899335"/>
      </dsp:txXfrm>
    </dsp:sp>
    <dsp:sp modelId="{C7C3E6FD-D83F-4BDA-907E-B5EE041DA931}">
      <dsp:nvSpPr>
        <dsp:cNvPr id="0" name=""/>
        <dsp:cNvSpPr/>
      </dsp:nvSpPr>
      <dsp:spPr>
        <a:xfrm rot="5400000">
          <a:off x="4423309" y="257097"/>
          <a:ext cx="797311" cy="4672476"/>
        </a:xfrm>
        <a:prstGeom prst="rect">
          <a:avLst/>
        </a:prstGeom>
        <a:solidFill>
          <a:schemeClr val="accent3">
            <a:tint val="40000"/>
            <a:alpha val="90000"/>
            <a:hueOff val="7144569"/>
            <a:satOff val="-9195"/>
            <a:lumOff val="-717"/>
            <a:alphaOff val="0"/>
          </a:schemeClr>
        </a:solidFill>
        <a:ln w="9525" cap="flat" cmpd="sng" algn="ctr">
          <a:solidFill>
            <a:schemeClr val="accent3">
              <a:tint val="40000"/>
              <a:alpha val="90000"/>
              <a:hueOff val="7144569"/>
              <a:satOff val="-9195"/>
              <a:lumOff val="-71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effectLst>
                <a:outerShdw blurRad="38100" dist="38100" dir="2700000" algn="tl">
                  <a:srgbClr val="000000">
                    <a:alpha val="43137"/>
                  </a:srgbClr>
                </a:outerShdw>
              </a:effectLst>
            </a:rPr>
            <a:t>Tasking / Network Operations</a:t>
          </a:r>
        </a:p>
      </dsp:txBody>
      <dsp:txXfrm rot="-5400000">
        <a:off x="2485727" y="2194679"/>
        <a:ext cx="4672476" cy="797311"/>
      </dsp:txXfrm>
    </dsp:sp>
    <dsp:sp modelId="{F5034101-5B7D-4FE7-B47A-5A48CF39606B}">
      <dsp:nvSpPr>
        <dsp:cNvPr id="0" name=""/>
        <dsp:cNvSpPr/>
      </dsp:nvSpPr>
      <dsp:spPr>
        <a:xfrm>
          <a:off x="974" y="2095015"/>
          <a:ext cx="2484753" cy="996639"/>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RT</a:t>
          </a:r>
        </a:p>
      </dsp:txBody>
      <dsp:txXfrm>
        <a:off x="49626" y="2143667"/>
        <a:ext cx="2387449" cy="899335"/>
      </dsp:txXfrm>
    </dsp:sp>
    <dsp:sp modelId="{4046ADCD-A882-4AD5-91F8-0480652A901B}">
      <dsp:nvSpPr>
        <dsp:cNvPr id="0" name=""/>
        <dsp:cNvSpPr/>
      </dsp:nvSpPr>
      <dsp:spPr>
        <a:xfrm rot="5400000">
          <a:off x="4393965" y="1272434"/>
          <a:ext cx="797311" cy="4734746"/>
        </a:xfrm>
        <a:prstGeom prst="round2Same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effectLst>
                <a:outerShdw blurRad="38100" dist="38100" dir="2700000" algn="tl">
                  <a:srgbClr val="000000">
                    <a:alpha val="43137"/>
                  </a:srgbClr>
                </a:outerShdw>
              </a:effectLst>
            </a:rPr>
            <a:t>Documentation</a:t>
          </a:r>
        </a:p>
      </dsp:txBody>
      <dsp:txXfrm rot="-5400000">
        <a:off x="2425248" y="3280073"/>
        <a:ext cx="4695824" cy="719467"/>
      </dsp:txXfrm>
    </dsp:sp>
    <dsp:sp modelId="{AC0D1A6F-D2A9-4125-AB1F-C36BF53EDC0B}">
      <dsp:nvSpPr>
        <dsp:cNvPr id="0" name=""/>
        <dsp:cNvSpPr/>
      </dsp:nvSpPr>
      <dsp:spPr>
        <a:xfrm>
          <a:off x="974" y="3141487"/>
          <a:ext cx="2424274" cy="996639"/>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err="1">
              <a:effectLst>
                <a:outerShdw blurRad="38100" dist="38100" dir="2700000" algn="tl">
                  <a:srgbClr val="000000">
                    <a:alpha val="43137"/>
                  </a:srgbClr>
                </a:outerShdw>
              </a:effectLst>
            </a:rPr>
            <a:t>MediaWiki</a:t>
          </a:r>
          <a:endParaRPr lang="en-US" sz="3200" kern="1200" dirty="0">
            <a:effectLst>
              <a:outerShdw blurRad="38100" dist="38100" dir="2700000" algn="tl">
                <a:srgbClr val="000000">
                  <a:alpha val="43137"/>
                </a:srgbClr>
              </a:outerShdw>
            </a:effectLst>
          </a:endParaRPr>
        </a:p>
      </dsp:txBody>
      <dsp:txXfrm>
        <a:off x="49626" y="3190139"/>
        <a:ext cx="2326970" cy="8993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11/4/2022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310400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11/4/2022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332797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template can be used as a starter file for presenting training materials in a group setting.</a:t>
            </a:r>
          </a:p>
          <a:p>
            <a:endParaRPr lang="en-US" dirty="0"/>
          </a:p>
          <a:p>
            <a:pPr lvl="0"/>
            <a:r>
              <a:rPr lang="en-US" sz="1200" b="1" dirty="0"/>
              <a:t>Sections</a:t>
            </a:r>
            <a:endParaRPr lang="en-US" sz="1200" b="0" dirty="0"/>
          </a:p>
          <a:p>
            <a:pPr lvl="0"/>
            <a:r>
              <a:rPr lang="en-US" sz="1200" b="0" dirty="0"/>
              <a:t>Right-click on a slide to add sections.</a:t>
            </a:r>
            <a:r>
              <a:rPr lang="en-US" sz="1200" b="0" baseline="0" dirty="0"/>
              <a:t> Sections can help to organize your slides or facilitate collaboration between multiple authors.</a:t>
            </a:r>
            <a:endParaRPr lang="en-US" sz="1200" b="0" dirty="0"/>
          </a:p>
          <a:p>
            <a:pPr lvl="0"/>
            <a:endParaRPr lang="en-US" sz="1200" b="1" dirty="0"/>
          </a:p>
          <a:p>
            <a:pPr lvl="0"/>
            <a:r>
              <a:rPr lang="en-US" sz="1200" b="1" dirty="0"/>
              <a:t>Notes</a:t>
            </a:r>
          </a:p>
          <a:p>
            <a:pPr lvl="0"/>
            <a:r>
              <a:rPr lang="en-US" sz="1200" dirty="0"/>
              <a:t>Use the Notes section for delivery notes or to provide additional details for the audience.</a:t>
            </a:r>
            <a:r>
              <a:rPr lang="en-US" sz="1200" baseline="0" dirty="0"/>
              <a:t> View these notes in Presentation View during your presentation. </a:t>
            </a:r>
          </a:p>
          <a:p>
            <a:pPr lvl="0">
              <a:buFontTx/>
              <a:buNone/>
            </a:pPr>
            <a:r>
              <a:rPr lang="en-US" sz="1200" dirty="0"/>
              <a:t>Keep in mind the font size (important for accessibility, visibility, videotaping, and online production)</a:t>
            </a:r>
          </a:p>
          <a:p>
            <a:pPr lvl="0"/>
            <a:endParaRPr lang="en-US" sz="1200" dirty="0"/>
          </a:p>
          <a:p>
            <a:pPr lvl="0">
              <a:buFontTx/>
              <a:buNone/>
            </a:pPr>
            <a:r>
              <a:rPr lang="en-US" sz="1200" b="1" dirty="0"/>
              <a:t>Coordinated colors </a:t>
            </a:r>
          </a:p>
          <a:p>
            <a:pPr lvl="0">
              <a:buFontTx/>
              <a:buNone/>
            </a:pPr>
            <a:r>
              <a:rPr lang="en-US" sz="1200" dirty="0"/>
              <a:t>Pay particular attention to the graphs, charts, and text boxes.</a:t>
            </a:r>
            <a:r>
              <a:rPr lang="en-US" sz="1200" baseline="0" dirty="0"/>
              <a:t> </a:t>
            </a:r>
            <a:endParaRPr lang="en-US" sz="1200" dirty="0"/>
          </a:p>
          <a:p>
            <a:pPr lvl="0"/>
            <a:r>
              <a:rPr lang="en-US" sz="1200" dirty="0"/>
              <a:t>Consider that attendees will print in black and white or </a:t>
            </a:r>
            <a:r>
              <a:rPr lang="en-US" sz="1200" dirty="0" err="1"/>
              <a:t>grayscale</a:t>
            </a:r>
            <a:r>
              <a:rPr lang="en-US" sz="1200" dirty="0"/>
              <a:t>. Run a test print to make sure your colors work when printed in pure black and white and </a:t>
            </a:r>
            <a:r>
              <a:rPr lang="en-US" sz="1200" dirty="0" err="1"/>
              <a:t>grayscale</a:t>
            </a:r>
            <a:r>
              <a:rPr lang="en-US" sz="1200" dirty="0"/>
              <a:t>.</a:t>
            </a:r>
          </a:p>
          <a:p>
            <a:pPr lvl="0">
              <a:buFontTx/>
              <a:buNone/>
            </a:pPr>
            <a:endParaRPr lang="en-US" sz="1200" dirty="0"/>
          </a:p>
          <a:p>
            <a:pPr lvl="0">
              <a:buFontTx/>
              <a:buNone/>
            </a:pPr>
            <a:r>
              <a:rPr lang="en-US" sz="1200" b="1" dirty="0"/>
              <a:t>Graphics, tables, and graphs</a:t>
            </a:r>
          </a:p>
          <a:p>
            <a:pPr lvl="0"/>
            <a:r>
              <a:rPr lang="en-US" sz="1200" dirty="0"/>
              <a:t>Keep it simple: If possible, use consistent, non-distracting styles and colors.</a:t>
            </a:r>
          </a:p>
          <a:p>
            <a:pPr lvl="0"/>
            <a:r>
              <a:rPr lang="en-US" sz="1200" dirty="0"/>
              <a:t>Label all graphs and tables.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10</a:t>
            </a:fld>
            <a:endParaRPr lang="en-US"/>
          </a:p>
        </p:txBody>
      </p:sp>
    </p:spTree>
    <p:extLst>
      <p:ext uri="{BB962C8B-B14F-4D97-AF65-F5344CB8AC3E}">
        <p14:creationId xmlns:p14="http://schemas.microsoft.com/office/powerpoint/2010/main" val="422314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11</a:t>
            </a:fld>
            <a:endParaRPr lang="en-US"/>
          </a:p>
        </p:txBody>
      </p:sp>
    </p:spTree>
    <p:extLst>
      <p:ext uri="{BB962C8B-B14F-4D97-AF65-F5344CB8AC3E}">
        <p14:creationId xmlns:p14="http://schemas.microsoft.com/office/powerpoint/2010/main" val="361139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12</a:t>
            </a:fld>
            <a:endParaRPr lang="en-US"/>
          </a:p>
        </p:txBody>
      </p:sp>
    </p:spTree>
    <p:extLst>
      <p:ext uri="{BB962C8B-B14F-4D97-AF65-F5344CB8AC3E}">
        <p14:creationId xmlns:p14="http://schemas.microsoft.com/office/powerpoint/2010/main" val="29030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13</a:t>
            </a:fld>
            <a:endParaRPr lang="en-US"/>
          </a:p>
        </p:txBody>
      </p:sp>
    </p:spTree>
    <p:extLst>
      <p:ext uri="{BB962C8B-B14F-4D97-AF65-F5344CB8AC3E}">
        <p14:creationId xmlns:p14="http://schemas.microsoft.com/office/powerpoint/2010/main" val="410137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14</a:t>
            </a:fld>
            <a:endParaRPr lang="en-US"/>
          </a:p>
        </p:txBody>
      </p:sp>
    </p:spTree>
    <p:extLst>
      <p:ext uri="{BB962C8B-B14F-4D97-AF65-F5344CB8AC3E}">
        <p14:creationId xmlns:p14="http://schemas.microsoft.com/office/powerpoint/2010/main" val="54375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15</a:t>
            </a:fld>
            <a:endParaRPr lang="en-US"/>
          </a:p>
        </p:txBody>
      </p:sp>
    </p:spTree>
    <p:extLst>
      <p:ext uri="{BB962C8B-B14F-4D97-AF65-F5344CB8AC3E}">
        <p14:creationId xmlns:p14="http://schemas.microsoft.com/office/powerpoint/2010/main" val="119626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16</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24589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17</a:t>
            </a:fld>
            <a:endParaRPr lang="en-US"/>
          </a:p>
        </p:txBody>
      </p:sp>
    </p:spTree>
    <p:extLst>
      <p:ext uri="{BB962C8B-B14F-4D97-AF65-F5344CB8AC3E}">
        <p14:creationId xmlns:p14="http://schemas.microsoft.com/office/powerpoint/2010/main" val="74984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18</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988509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19</a:t>
            </a:fld>
            <a:endParaRPr lang="en-US"/>
          </a:p>
        </p:txBody>
      </p:sp>
    </p:spTree>
    <p:extLst>
      <p:ext uri="{BB962C8B-B14F-4D97-AF65-F5344CB8AC3E}">
        <p14:creationId xmlns:p14="http://schemas.microsoft.com/office/powerpoint/2010/main" val="270161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20</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881706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21</a:t>
            </a:fld>
            <a:endParaRPr lang="en-US"/>
          </a:p>
        </p:txBody>
      </p:sp>
    </p:spTree>
    <p:extLst>
      <p:ext uri="{BB962C8B-B14F-4D97-AF65-F5344CB8AC3E}">
        <p14:creationId xmlns:p14="http://schemas.microsoft.com/office/powerpoint/2010/main" val="996972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22</a:t>
            </a:fld>
            <a:endParaRPr lang="en-US"/>
          </a:p>
        </p:txBody>
      </p:sp>
    </p:spTree>
    <p:extLst>
      <p:ext uri="{BB962C8B-B14F-4D97-AF65-F5344CB8AC3E}">
        <p14:creationId xmlns:p14="http://schemas.microsoft.com/office/powerpoint/2010/main" val="416432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23</a:t>
            </a:fld>
            <a:endParaRPr lang="en-US"/>
          </a:p>
        </p:txBody>
      </p:sp>
    </p:spTree>
    <p:extLst>
      <p:ext uri="{BB962C8B-B14F-4D97-AF65-F5344CB8AC3E}">
        <p14:creationId xmlns:p14="http://schemas.microsoft.com/office/powerpoint/2010/main" val="625202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24</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299691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25</a:t>
            </a:fld>
            <a:endParaRPr lang="en-US"/>
          </a:p>
        </p:txBody>
      </p:sp>
    </p:spTree>
    <p:extLst>
      <p:ext uri="{BB962C8B-B14F-4D97-AF65-F5344CB8AC3E}">
        <p14:creationId xmlns:p14="http://schemas.microsoft.com/office/powerpoint/2010/main" val="3673911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26</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1414175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27</a:t>
            </a:fld>
            <a:endParaRPr lang="en-US"/>
          </a:p>
        </p:txBody>
      </p:sp>
    </p:spTree>
    <p:extLst>
      <p:ext uri="{BB962C8B-B14F-4D97-AF65-F5344CB8AC3E}">
        <p14:creationId xmlns:p14="http://schemas.microsoft.com/office/powerpoint/2010/main" val="1221138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28</a:t>
            </a:fld>
            <a:endParaRPr lang="en-US"/>
          </a:p>
        </p:txBody>
      </p:sp>
    </p:spTree>
    <p:extLst>
      <p:ext uri="{BB962C8B-B14F-4D97-AF65-F5344CB8AC3E}">
        <p14:creationId xmlns:p14="http://schemas.microsoft.com/office/powerpoint/2010/main" val="1729134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29</a:t>
            </a:fld>
            <a:endParaRPr lang="en-US"/>
          </a:p>
        </p:txBody>
      </p:sp>
    </p:spTree>
    <p:extLst>
      <p:ext uri="{BB962C8B-B14F-4D97-AF65-F5344CB8AC3E}">
        <p14:creationId xmlns:p14="http://schemas.microsoft.com/office/powerpoint/2010/main" val="2923394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pPr marL="228600" indent="-228600">
              <a:buFont typeface="+mj-lt"/>
              <a:buNone/>
            </a:pPr>
            <a:endParaRPr lang="en-US" sz="1200" dirty="0"/>
          </a:p>
        </p:txBody>
      </p:sp>
      <p:sp>
        <p:nvSpPr>
          <p:cNvPr id="5" name="Slide Image Placeholder 4"/>
          <p:cNvSpPr>
            <a:spLocks noGrp="1" noRot="1" noChangeAspect="1"/>
          </p:cNvSpPr>
          <p:nvPr>
            <p:ph type="sldImg"/>
          </p:nvPr>
        </p:nvSpPr>
        <p:spPr>
          <a:xfrm>
            <a:off x="539750" y="503238"/>
            <a:ext cx="3143250" cy="2359025"/>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30</a:t>
            </a:fld>
            <a:endParaRPr lang="en-US"/>
          </a:p>
        </p:txBody>
      </p:sp>
    </p:spTree>
    <p:extLst>
      <p:ext uri="{BB962C8B-B14F-4D97-AF65-F5344CB8AC3E}">
        <p14:creationId xmlns:p14="http://schemas.microsoft.com/office/powerpoint/2010/main" val="3068845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31</a:t>
            </a:fld>
            <a:endParaRPr lang="en-US"/>
          </a:p>
        </p:txBody>
      </p:sp>
    </p:spTree>
    <p:extLst>
      <p:ext uri="{BB962C8B-B14F-4D97-AF65-F5344CB8AC3E}">
        <p14:creationId xmlns:p14="http://schemas.microsoft.com/office/powerpoint/2010/main" val="35100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32</a:t>
            </a:fld>
            <a:endParaRPr lang="en-US"/>
          </a:p>
        </p:txBody>
      </p:sp>
    </p:spTree>
    <p:extLst>
      <p:ext uri="{BB962C8B-B14F-4D97-AF65-F5344CB8AC3E}">
        <p14:creationId xmlns:p14="http://schemas.microsoft.com/office/powerpoint/2010/main" val="1060061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33</a:t>
            </a:fld>
            <a:endParaRPr lang="en-US"/>
          </a:p>
        </p:txBody>
      </p:sp>
    </p:spTree>
    <p:extLst>
      <p:ext uri="{BB962C8B-B14F-4D97-AF65-F5344CB8AC3E}">
        <p14:creationId xmlns:p14="http://schemas.microsoft.com/office/powerpoint/2010/main" val="1395369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34</a:t>
            </a:fld>
            <a:endParaRPr lang="en-US"/>
          </a:p>
        </p:txBody>
      </p:sp>
    </p:spTree>
    <p:extLst>
      <p:ext uri="{BB962C8B-B14F-4D97-AF65-F5344CB8AC3E}">
        <p14:creationId xmlns:p14="http://schemas.microsoft.com/office/powerpoint/2010/main" val="4281366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35</a:t>
            </a:fld>
            <a:endParaRPr lang="en-US"/>
          </a:p>
        </p:txBody>
      </p:sp>
    </p:spTree>
    <p:extLst>
      <p:ext uri="{BB962C8B-B14F-4D97-AF65-F5344CB8AC3E}">
        <p14:creationId xmlns:p14="http://schemas.microsoft.com/office/powerpoint/2010/main" val="2532903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36</a:t>
            </a:fld>
            <a:endParaRPr lang="en-US"/>
          </a:p>
        </p:txBody>
      </p:sp>
    </p:spTree>
    <p:extLst>
      <p:ext uri="{BB962C8B-B14F-4D97-AF65-F5344CB8AC3E}">
        <p14:creationId xmlns:p14="http://schemas.microsoft.com/office/powerpoint/2010/main" val="70737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37</a:t>
            </a:fld>
            <a:endParaRPr lang="en-US"/>
          </a:p>
        </p:txBody>
      </p:sp>
    </p:spTree>
    <p:extLst>
      <p:ext uri="{BB962C8B-B14F-4D97-AF65-F5344CB8AC3E}">
        <p14:creationId xmlns:p14="http://schemas.microsoft.com/office/powerpoint/2010/main" val="2145592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38</a:t>
            </a:fld>
            <a:endParaRPr lang="en-US"/>
          </a:p>
        </p:txBody>
      </p:sp>
    </p:spTree>
    <p:extLst>
      <p:ext uri="{BB962C8B-B14F-4D97-AF65-F5344CB8AC3E}">
        <p14:creationId xmlns:p14="http://schemas.microsoft.com/office/powerpoint/2010/main" val="1940561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39</a:t>
            </a:fld>
            <a:endParaRPr lang="en-US"/>
          </a:p>
        </p:txBody>
      </p:sp>
    </p:spTree>
    <p:extLst>
      <p:ext uri="{BB962C8B-B14F-4D97-AF65-F5344CB8AC3E}">
        <p14:creationId xmlns:p14="http://schemas.microsoft.com/office/powerpoint/2010/main" val="201858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40</a:t>
            </a:fld>
            <a:endParaRPr lang="en-US"/>
          </a:p>
        </p:txBody>
      </p:sp>
    </p:spTree>
    <p:extLst>
      <p:ext uri="{BB962C8B-B14F-4D97-AF65-F5344CB8AC3E}">
        <p14:creationId xmlns:p14="http://schemas.microsoft.com/office/powerpoint/2010/main" val="1454116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41</a:t>
            </a:fld>
            <a:endParaRPr lang="en-US"/>
          </a:p>
        </p:txBody>
      </p:sp>
    </p:spTree>
    <p:extLst>
      <p:ext uri="{BB962C8B-B14F-4D97-AF65-F5344CB8AC3E}">
        <p14:creationId xmlns:p14="http://schemas.microsoft.com/office/powerpoint/2010/main" val="3542345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42</a:t>
            </a:fld>
            <a:endParaRPr lang="en-US"/>
          </a:p>
        </p:txBody>
      </p:sp>
    </p:spTree>
    <p:extLst>
      <p:ext uri="{BB962C8B-B14F-4D97-AF65-F5344CB8AC3E}">
        <p14:creationId xmlns:p14="http://schemas.microsoft.com/office/powerpoint/2010/main" val="4010589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43</a:t>
            </a:fld>
            <a:endParaRPr lang="en-US"/>
          </a:p>
        </p:txBody>
      </p:sp>
    </p:spTree>
    <p:extLst>
      <p:ext uri="{BB962C8B-B14F-4D97-AF65-F5344CB8AC3E}">
        <p14:creationId xmlns:p14="http://schemas.microsoft.com/office/powerpoint/2010/main" val="1077068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44</a:t>
            </a:fld>
            <a:endParaRPr lang="en-US"/>
          </a:p>
        </p:txBody>
      </p:sp>
    </p:spTree>
    <p:extLst>
      <p:ext uri="{BB962C8B-B14F-4D97-AF65-F5344CB8AC3E}">
        <p14:creationId xmlns:p14="http://schemas.microsoft.com/office/powerpoint/2010/main" val="1082698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45</a:t>
            </a:fld>
            <a:endParaRPr lang="en-US"/>
          </a:p>
        </p:txBody>
      </p:sp>
    </p:spTree>
    <p:extLst>
      <p:ext uri="{BB962C8B-B14F-4D97-AF65-F5344CB8AC3E}">
        <p14:creationId xmlns:p14="http://schemas.microsoft.com/office/powerpoint/2010/main" val="4170807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46</a:t>
            </a:fld>
            <a:endParaRPr lang="en-US"/>
          </a:p>
        </p:txBody>
      </p:sp>
    </p:spTree>
    <p:extLst>
      <p:ext uri="{BB962C8B-B14F-4D97-AF65-F5344CB8AC3E}">
        <p14:creationId xmlns:p14="http://schemas.microsoft.com/office/powerpoint/2010/main" val="863899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47</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695091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48</a:t>
            </a:fld>
            <a:endParaRPr lang="en-US"/>
          </a:p>
        </p:txBody>
      </p:sp>
    </p:spTree>
    <p:extLst>
      <p:ext uri="{BB962C8B-B14F-4D97-AF65-F5344CB8AC3E}">
        <p14:creationId xmlns:p14="http://schemas.microsoft.com/office/powerpoint/2010/main" val="2629422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49</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143410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a:t>
            </a:fld>
            <a:endParaRPr lang="en-US"/>
          </a:p>
        </p:txBody>
      </p:sp>
    </p:spTree>
    <p:extLst>
      <p:ext uri="{BB962C8B-B14F-4D97-AF65-F5344CB8AC3E}">
        <p14:creationId xmlns:p14="http://schemas.microsoft.com/office/powerpoint/2010/main" val="4016901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50</a:t>
            </a:fld>
            <a:endParaRPr lang="en-US"/>
          </a:p>
        </p:txBody>
      </p:sp>
    </p:spTree>
    <p:extLst>
      <p:ext uri="{BB962C8B-B14F-4D97-AF65-F5344CB8AC3E}">
        <p14:creationId xmlns:p14="http://schemas.microsoft.com/office/powerpoint/2010/main" val="1509833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51</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49585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6</a:t>
            </a:fld>
            <a:endParaRPr lang="en-US"/>
          </a:p>
        </p:txBody>
      </p:sp>
    </p:spTree>
    <p:extLst>
      <p:ext uri="{BB962C8B-B14F-4D97-AF65-F5344CB8AC3E}">
        <p14:creationId xmlns:p14="http://schemas.microsoft.com/office/powerpoint/2010/main" val="221490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7</a:t>
            </a:fld>
            <a:endParaRPr lang="en-US"/>
          </a:p>
        </p:txBody>
      </p:sp>
    </p:spTree>
    <p:extLst>
      <p:ext uri="{BB962C8B-B14F-4D97-AF65-F5344CB8AC3E}">
        <p14:creationId xmlns:p14="http://schemas.microsoft.com/office/powerpoint/2010/main" val="182657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8</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9</a:t>
            </a:fld>
            <a:endParaRPr lang="en-US"/>
          </a:p>
        </p:txBody>
      </p:sp>
    </p:spTree>
    <p:extLst>
      <p:ext uri="{BB962C8B-B14F-4D97-AF65-F5344CB8AC3E}">
        <p14:creationId xmlns:p14="http://schemas.microsoft.com/office/powerpoint/2010/main" val="1077552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a:t>Click to edit master title style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11/4/2022</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a:t>Click To Edit Master Title Style</a:t>
            </a:r>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7B281C-5159-4971-8228-52B9A72E9ED2}" type="datetimeFigureOut">
              <a:rPr lang="en-US" smtClean="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11/4/2022</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hyperlink" Target="https://github.com/Security-Farm/security-farm-soc"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5.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6.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1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6.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21.jp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2.jp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22.jp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22.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22.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23.jp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24.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24.jp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25.jp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26.jp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27.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28.jp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9.jp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30.jp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31.jp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32.jp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33.jp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34.jp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6.jpe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35.png"/><Relationship Id="rId5" Type="http://schemas.openxmlformats.org/officeDocument/2006/relationships/hyperlink" Target="https://www.mediawiki.org/wiki/Help:Formatting" TargetMode="Externa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6.jpe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hyperlink" Target="https://github.com/Security-Farm/security-farm-soc" TargetMode="External"/><Relationship Id="rId5" Type="http://schemas.openxmlformats.org/officeDocument/2006/relationships/image" Target="../media/image6.jpeg"/><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0.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hyperlink" Target="http://www.securityfarm.net/"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974850" y="1981200"/>
            <a:ext cx="6713624" cy="1470025"/>
          </a:xfrm>
        </p:spPr>
        <p:txBody>
          <a:bodyPr/>
          <a:lstStyle/>
          <a:p>
            <a:r>
              <a:rPr lang="en-US" dirty="0"/>
              <a:t>Security Farm SOC</a:t>
            </a:r>
            <a:br>
              <a:rPr lang="en-US" dirty="0"/>
            </a:br>
            <a:r>
              <a:rPr lang="en-US" sz="2400" dirty="0"/>
              <a:t>v8.0</a:t>
            </a:r>
          </a:p>
        </p:txBody>
      </p:sp>
      <p:sp>
        <p:nvSpPr>
          <p:cNvPr id="3" name="Subtitle 2"/>
          <p:cNvSpPr>
            <a:spLocks noGrp="1"/>
          </p:cNvSpPr>
          <p:nvPr>
            <p:ph type="subTitle" idx="1"/>
            <p:custDataLst>
              <p:tags r:id="rId3"/>
            </p:custDataLst>
          </p:nvPr>
        </p:nvSpPr>
        <p:spPr>
          <a:xfrm>
            <a:off x="3924300" y="3886200"/>
            <a:ext cx="4772528" cy="1600200"/>
          </a:xfrm>
        </p:spPr>
        <p:txBody>
          <a:bodyPr>
            <a:normAutofit/>
          </a:bodyPr>
          <a:lstStyle/>
          <a:p>
            <a:r>
              <a:rPr lang="en-US" sz="2400" dirty="0">
                <a:latin typeface="+mn-lt"/>
              </a:rPr>
              <a:t>Justin Mason</a:t>
            </a:r>
          </a:p>
          <a:p>
            <a:r>
              <a:rPr lang="en-US" sz="1800" dirty="0">
                <a:latin typeface="+mn-lt"/>
              </a:rPr>
              <a:t>5 Nov 2022</a:t>
            </a:r>
          </a:p>
        </p:txBody>
      </p:sp>
      <p:pic>
        <p:nvPicPr>
          <p:cNvPr id="5" name="Picture 4">
            <a:extLst>
              <a:ext uri="{FF2B5EF4-FFF2-40B4-BE49-F238E27FC236}">
                <a16:creationId xmlns:a16="http://schemas.microsoft.com/office/drawing/2014/main" id="{392542CD-DE12-4622-A8AF-A8038858391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70700" y="4689242"/>
            <a:ext cx="1962150" cy="201000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Deployment</a:t>
            </a:r>
          </a:p>
        </p:txBody>
      </p:sp>
      <p:sp>
        <p:nvSpPr>
          <p:cNvPr id="6" name="Rectangle 2">
            <a:extLst>
              <a:ext uri="{FF2B5EF4-FFF2-40B4-BE49-F238E27FC236}">
                <a16:creationId xmlns:a16="http://schemas.microsoft.com/office/drawing/2014/main" id="{417A69B8-F214-4726-B44A-5BCEF0E7BF2A}"/>
              </a:ext>
            </a:extLst>
          </p:cNvPr>
          <p:cNvSpPr txBox="1">
            <a:spLocks noChangeArrowheads="1"/>
          </p:cNvSpPr>
          <p:nvPr/>
        </p:nvSpPr>
        <p:spPr>
          <a:xfrm>
            <a:off x="838200" y="952500"/>
            <a:ext cx="7772400" cy="4525963"/>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Built on CentOS 8 Stream minimal.</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Login is root, password is “password”.</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Suggested starting specs are 2 vCPUs and 8gb ram.</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Provisioned for 25gb; run `</a:t>
            </a:r>
            <a:r>
              <a:rPr lang="en-US" altLang="en-US" dirty="0" err="1"/>
              <a:t>security_farm_soc</a:t>
            </a:r>
            <a:r>
              <a:rPr lang="en-US" altLang="en-US" dirty="0"/>
              <a:t>` for a walkthrough on increasing capacity.</a:t>
            </a:r>
          </a:p>
        </p:txBody>
      </p:sp>
      <p:pic>
        <p:nvPicPr>
          <p:cNvPr id="4" name="Picture 3">
            <a:extLst>
              <a:ext uri="{FF2B5EF4-FFF2-40B4-BE49-F238E27FC236}">
                <a16:creationId xmlns:a16="http://schemas.microsoft.com/office/drawing/2014/main" id="{CC39B9B3-671B-A877-3CCA-457B2128F68A}"/>
              </a:ext>
            </a:extLst>
          </p:cNvPr>
          <p:cNvPicPr>
            <a:picLocks noChangeAspect="1"/>
          </p:cNvPicPr>
          <p:nvPr/>
        </p:nvPicPr>
        <p:blipFill>
          <a:blip r:embed="rId5"/>
          <a:stretch>
            <a:fillRect/>
          </a:stretch>
        </p:blipFill>
        <p:spPr>
          <a:xfrm>
            <a:off x="2787650" y="3902743"/>
            <a:ext cx="3733930" cy="2793429"/>
          </a:xfrm>
          <a:prstGeom prst="rect">
            <a:avLst/>
          </a:prstGeom>
        </p:spPr>
      </p:pic>
    </p:spTree>
    <p:custDataLst>
      <p:tags r:id="rId1"/>
    </p:custDataLst>
    <p:extLst>
      <p:ext uri="{BB962C8B-B14F-4D97-AF65-F5344CB8AC3E}">
        <p14:creationId xmlns:p14="http://schemas.microsoft.com/office/powerpoint/2010/main" val="1851094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6">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
                                            <p:txEl>
                                              <p:pRg st="2" end="2"/>
                                            </p:txEl>
                                          </p:spTgt>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6">
                                            <p:txEl>
                                              <p:pRg st="3" end="3"/>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8444"/>
            <a:ext cx="8077200" cy="1143000"/>
          </a:xfrm>
        </p:spPr>
        <p:txBody>
          <a:bodyPr>
            <a:normAutofit/>
          </a:bodyPr>
          <a:lstStyle/>
          <a:p>
            <a:r>
              <a:rPr lang="en-US" dirty="0"/>
              <a:t>Setup</a:t>
            </a:r>
          </a:p>
        </p:txBody>
      </p:sp>
      <p:sp>
        <p:nvSpPr>
          <p:cNvPr id="6" name="Rectangle 2">
            <a:extLst>
              <a:ext uri="{FF2B5EF4-FFF2-40B4-BE49-F238E27FC236}">
                <a16:creationId xmlns:a16="http://schemas.microsoft.com/office/drawing/2014/main" id="{5310F517-29C9-4619-A902-65893D1B2E5D}"/>
              </a:ext>
            </a:extLst>
          </p:cNvPr>
          <p:cNvSpPr txBox="1">
            <a:spLocks noChangeArrowheads="1"/>
          </p:cNvSpPr>
          <p:nvPr/>
        </p:nvSpPr>
        <p:spPr>
          <a:xfrm>
            <a:off x="809625" y="1371600"/>
            <a:ext cx="7772400" cy="5349875"/>
          </a:xfrm>
          <a:prstGeom prst="rect">
            <a:avLst/>
          </a:prstGeom>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Configuration is done with: /opt/</a:t>
            </a:r>
            <a:r>
              <a:rPr lang="en-US" altLang="en-US" dirty="0" err="1"/>
              <a:t>security_farm</a:t>
            </a:r>
            <a:r>
              <a:rPr lang="en-US" altLang="en-US" dirty="0"/>
              <a:t>/security_farm_soc.py. </a:t>
            </a:r>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An alias of ‘</a:t>
            </a:r>
            <a:r>
              <a:rPr lang="en-US" altLang="en-US" dirty="0" err="1"/>
              <a:t>security_farm_soc</a:t>
            </a:r>
            <a:r>
              <a:rPr lang="en-US" altLang="en-US" dirty="0"/>
              <a:t>’ exists and requires this file to stay in the same location.</a:t>
            </a:r>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The backup/restore functionality depends on the backups residing in /opt/</a:t>
            </a:r>
            <a:r>
              <a:rPr lang="en-US" altLang="en-US" dirty="0" err="1"/>
              <a:t>security_farm</a:t>
            </a:r>
            <a:r>
              <a:rPr lang="en-US" altLang="en-US" dirty="0"/>
              <a:t>/backup/* with the naming convention defined in security_farm_soc.py. The directories will be created the first time you run a backup/restore.</a:t>
            </a:r>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The backup/restore script may take some time as more information is loaded in; please be patient and always review the terminal output.</a:t>
            </a:r>
          </a:p>
        </p:txBody>
      </p:sp>
    </p:spTree>
    <p:custDataLst>
      <p:tags r:id="rId1"/>
    </p:custDataLst>
    <p:extLst>
      <p:ext uri="{BB962C8B-B14F-4D97-AF65-F5344CB8AC3E}">
        <p14:creationId xmlns:p14="http://schemas.microsoft.com/office/powerpoint/2010/main" val="2088813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Setup</a:t>
            </a:r>
          </a:p>
        </p:txBody>
      </p:sp>
      <p:sp>
        <p:nvSpPr>
          <p:cNvPr id="5" name="Rectangle 2">
            <a:extLst>
              <a:ext uri="{FF2B5EF4-FFF2-40B4-BE49-F238E27FC236}">
                <a16:creationId xmlns:a16="http://schemas.microsoft.com/office/drawing/2014/main" id="{BD88F013-D233-49CB-AF24-FC6D37D530ED}"/>
              </a:ext>
            </a:extLst>
          </p:cNvPr>
          <p:cNvSpPr txBox="1">
            <a:spLocks noChangeArrowheads="1"/>
          </p:cNvSpPr>
          <p:nvPr/>
        </p:nvSpPr>
        <p:spPr>
          <a:xfrm>
            <a:off x="809625" y="757018"/>
            <a:ext cx="7772400" cy="4525962"/>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buFont typeface="Arial" pitchFamily="34"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Login as root/password.</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Run ‘</a:t>
            </a:r>
            <a:r>
              <a:rPr lang="en-US" altLang="en-US" dirty="0" err="1"/>
              <a:t>security_farm_soc</a:t>
            </a:r>
            <a:r>
              <a:rPr lang="en-US" altLang="en-US" dirty="0"/>
              <a:t>’</a:t>
            </a:r>
          </a:p>
          <a:p>
            <a:pPr indent="-341313">
              <a:spcBef>
                <a:spcPts val="563"/>
              </a:spcBef>
              <a:buFont typeface="Arial" pitchFamily="34"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Enter ‘2’ to configure the system.</a:t>
            </a:r>
          </a:p>
        </p:txBody>
      </p:sp>
      <p:pic>
        <p:nvPicPr>
          <p:cNvPr id="4" name="Picture 3">
            <a:extLst>
              <a:ext uri="{FF2B5EF4-FFF2-40B4-BE49-F238E27FC236}">
                <a16:creationId xmlns:a16="http://schemas.microsoft.com/office/drawing/2014/main" id="{4FBCDB6C-7A7D-E944-FA1D-50C33C044014}"/>
              </a:ext>
            </a:extLst>
          </p:cNvPr>
          <p:cNvPicPr>
            <a:picLocks noChangeAspect="1"/>
          </p:cNvPicPr>
          <p:nvPr/>
        </p:nvPicPr>
        <p:blipFill>
          <a:blip r:embed="rId5"/>
          <a:stretch>
            <a:fillRect/>
          </a:stretch>
        </p:blipFill>
        <p:spPr>
          <a:xfrm>
            <a:off x="1295400" y="3429000"/>
            <a:ext cx="4197566" cy="2838596"/>
          </a:xfrm>
          <a:prstGeom prst="rect">
            <a:avLst/>
          </a:prstGeom>
        </p:spPr>
      </p:pic>
      <p:pic>
        <p:nvPicPr>
          <p:cNvPr id="7" name="Picture 6">
            <a:extLst>
              <a:ext uri="{FF2B5EF4-FFF2-40B4-BE49-F238E27FC236}">
                <a16:creationId xmlns:a16="http://schemas.microsoft.com/office/drawing/2014/main" id="{8B9F2D56-DDA2-819E-A58E-7D4C60B83A25}"/>
              </a:ext>
            </a:extLst>
          </p:cNvPr>
          <p:cNvPicPr>
            <a:picLocks noChangeAspect="1"/>
          </p:cNvPicPr>
          <p:nvPr/>
        </p:nvPicPr>
        <p:blipFill>
          <a:blip r:embed="rId6"/>
          <a:stretch>
            <a:fillRect/>
          </a:stretch>
        </p:blipFill>
        <p:spPr>
          <a:xfrm>
            <a:off x="1266649" y="2317739"/>
            <a:ext cx="6858352" cy="419122"/>
          </a:xfrm>
          <a:prstGeom prst="rect">
            <a:avLst/>
          </a:prstGeom>
        </p:spPr>
      </p:pic>
    </p:spTree>
    <p:custDataLst>
      <p:tags r:id="rId1"/>
    </p:custDataLst>
    <p:extLst>
      <p:ext uri="{BB962C8B-B14F-4D97-AF65-F5344CB8AC3E}">
        <p14:creationId xmlns:p14="http://schemas.microsoft.com/office/powerpoint/2010/main" val="17947092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1000"/>
                                        <p:tgtEl>
                                          <p:spTgt spid="5">
                                            <p:txEl>
                                              <p:pRg st="2" end="2"/>
                                            </p:txEl>
                                          </p:spTgt>
                                        </p:tgtEl>
                                      </p:cBhvr>
                                    </p:animEffect>
                                  </p:childTnLst>
                                </p:cTn>
                              </p:par>
                            </p:childTnLst>
                          </p:cTn>
                        </p:par>
                        <p:par>
                          <p:cTn id="12" fill="hold">
                            <p:stCondLst>
                              <p:cond delay="20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1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Setup</a:t>
            </a:r>
          </a:p>
        </p:txBody>
      </p:sp>
      <p:sp>
        <p:nvSpPr>
          <p:cNvPr id="5" name="Rectangle 2">
            <a:extLst>
              <a:ext uri="{FF2B5EF4-FFF2-40B4-BE49-F238E27FC236}">
                <a16:creationId xmlns:a16="http://schemas.microsoft.com/office/drawing/2014/main" id="{1A76115E-E468-43BA-97F1-065EF826BED5}"/>
              </a:ext>
            </a:extLst>
          </p:cNvPr>
          <p:cNvSpPr txBox="1">
            <a:spLocks noChangeArrowheads="1"/>
          </p:cNvSpPr>
          <p:nvPr/>
        </p:nvSpPr>
        <p:spPr>
          <a:xfrm>
            <a:off x="847725" y="984250"/>
            <a:ext cx="7299325" cy="6034087"/>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altLang="en-US" dirty="0"/>
              <a:t>After running the configuration and rebooting type ‘1’ for the system status.</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marL="0" indent="1588">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altLang="en-US" dirty="0"/>
          </a:p>
          <a:p>
            <a:pPr indent="-341313" algn="just">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altLang="en-US" dirty="0"/>
              <a:t>This will verify the services and firewall are configured correctly. If an error is detected it will attempt to fix it.</a:t>
            </a:r>
          </a:p>
        </p:txBody>
      </p:sp>
      <p:pic>
        <p:nvPicPr>
          <p:cNvPr id="8" name="Picture 7">
            <a:extLst>
              <a:ext uri="{FF2B5EF4-FFF2-40B4-BE49-F238E27FC236}">
                <a16:creationId xmlns:a16="http://schemas.microsoft.com/office/drawing/2014/main" id="{0EBB683C-02BD-7E53-40AE-2D83C8B7397F}"/>
              </a:ext>
            </a:extLst>
          </p:cNvPr>
          <p:cNvPicPr>
            <a:picLocks noChangeAspect="1"/>
          </p:cNvPicPr>
          <p:nvPr/>
        </p:nvPicPr>
        <p:blipFill>
          <a:blip r:embed="rId5"/>
          <a:stretch>
            <a:fillRect/>
          </a:stretch>
        </p:blipFill>
        <p:spPr>
          <a:xfrm>
            <a:off x="1279368" y="2167517"/>
            <a:ext cx="6102664" cy="3029106"/>
          </a:xfrm>
          <a:prstGeom prst="rect">
            <a:avLst/>
          </a:prstGeom>
        </p:spPr>
      </p:pic>
    </p:spTree>
    <p:custDataLst>
      <p:tags r:id="rId1"/>
    </p:custDataLst>
    <p:extLst>
      <p:ext uri="{BB962C8B-B14F-4D97-AF65-F5344CB8AC3E}">
        <p14:creationId xmlns:p14="http://schemas.microsoft.com/office/powerpoint/2010/main" val="3483366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Effect transition="in" filter="fade">
                                      <p:cBhvr>
                                        <p:cTn id="1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DNS Setup</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866775" y="1430118"/>
            <a:ext cx="7772400" cy="5761037"/>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After you’ve run through the configuration you must point your DNS at the VM’s IP address, or if using another DNS server, you will need the following records pointed at the </a:t>
            </a:r>
            <a:r>
              <a:rPr lang="en-US" altLang="en-US" sz="2400" dirty="0" err="1"/>
              <a:t>vm</a:t>
            </a:r>
            <a:r>
              <a:rPr lang="en-US" altLang="en-US" sz="2400" dirty="0"/>
              <a:t>:</a:t>
            </a:r>
          </a:p>
          <a:p>
            <a:pPr marL="863600" lvl="1" indent="-323850">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hive.soc.lan</a:t>
            </a:r>
            <a:endParaRPr lang="en-US" altLang="en-US" dirty="0"/>
          </a:p>
          <a:p>
            <a:pPr marL="863600" lvl="1" indent="-323850">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mediawiki.soc.lan</a:t>
            </a:r>
            <a:endParaRPr lang="en-US" altLang="en-US" dirty="0"/>
          </a:p>
          <a:p>
            <a:pPr marL="863600" lvl="1" indent="-323850">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portal.soc.lan</a:t>
            </a:r>
            <a:endParaRPr lang="en-US" altLang="en-US" dirty="0"/>
          </a:p>
          <a:p>
            <a:pPr marL="863600" lvl="1" indent="-323850">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rocket.soc.lan</a:t>
            </a:r>
            <a:endParaRPr lang="en-US" altLang="en-US" dirty="0"/>
          </a:p>
          <a:p>
            <a:pPr marL="863600" lvl="1" indent="-323850">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rt.soc.lan</a:t>
            </a:r>
            <a:endParaRPr lang="en-US" altLang="en-US"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sz="2400"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sz="2400" dirty="0"/>
              <a:t>Special Note: to reach the services in your browser you must use </a:t>
            </a:r>
            <a:r>
              <a:rPr lang="en-US" sz="2400" b="1" dirty="0"/>
              <a:t>https://</a:t>
            </a:r>
            <a:r>
              <a:rPr lang="en-US" sz="2400" dirty="0"/>
              <a:t>{{service}}.soc.lan. I think it's because of the </a:t>
            </a:r>
            <a:r>
              <a:rPr lang="en-US" sz="2400" dirty="0" err="1"/>
              <a:t>tld</a:t>
            </a:r>
            <a:r>
              <a:rPr lang="en-US" sz="2400" dirty="0"/>
              <a:t> .</a:t>
            </a:r>
            <a:r>
              <a:rPr lang="en-US" sz="2400" dirty="0" err="1"/>
              <a:t>lan</a:t>
            </a:r>
            <a:r>
              <a:rPr lang="en-US" sz="2400" dirty="0"/>
              <a:t> that it will try to search for it if you leave off the protocol.</a:t>
            </a:r>
          </a:p>
          <a:p>
            <a:pPr marL="0" indent="0">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p:txBody>
      </p:sp>
    </p:spTree>
    <p:custDataLst>
      <p:tags r:id="rId1"/>
    </p:custDataLst>
    <p:extLst>
      <p:ext uri="{BB962C8B-B14F-4D97-AF65-F5344CB8AC3E}">
        <p14:creationId xmlns:p14="http://schemas.microsoft.com/office/powerpoint/2010/main" val="37646575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1000"/>
                                        <p:tgtEl>
                                          <p:spTgt spid="5">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anim calcmode="lin" valueType="num">
                                      <p:cBhvr>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3"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anim calcmode="lin" valueType="num">
                                      <p:cBhvr>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anim calcmode="lin" valueType="num">
                                      <p:cBhvr>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anim calcmode="lin" valueType="num">
                                      <p:cBhvr>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nodeType="after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anim calcmode="lin" valueType="num">
                                      <p:cBhvr>
                                        <p:cTn id="36"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anim calcmode="lin" valueType="num">
                                      <p:cBhvr>
                                        <p:cTn id="4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3" dur="5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Notable Configuration Files</a:t>
            </a:r>
          </a:p>
        </p:txBody>
      </p:sp>
      <p:sp>
        <p:nvSpPr>
          <p:cNvPr id="6" name="Rectangle 2">
            <a:extLst>
              <a:ext uri="{FF2B5EF4-FFF2-40B4-BE49-F238E27FC236}">
                <a16:creationId xmlns:a16="http://schemas.microsoft.com/office/drawing/2014/main" id="{B0585A40-4064-45F6-9149-8449B3F209FD}"/>
              </a:ext>
            </a:extLst>
          </p:cNvPr>
          <p:cNvSpPr txBox="1">
            <a:spLocks noChangeArrowheads="1"/>
          </p:cNvSpPr>
          <p:nvPr/>
        </p:nvSpPr>
        <p:spPr>
          <a:xfrm>
            <a:off x="1238250" y="1525368"/>
            <a:ext cx="6267450" cy="4056282"/>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Available on GitHub</a:t>
            </a:r>
          </a:p>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1600" dirty="0">
                <a:solidFill>
                  <a:srgbClr val="3333FF"/>
                </a:solidFill>
                <a:hlinkClick r:id="rId5"/>
              </a:rPr>
              <a:t>https://github.com/Security-Farm/security-farm-soc</a:t>
            </a:r>
            <a:endParaRPr lang="en-US" altLang="en-US" sz="1600" dirty="0">
              <a:solidFill>
                <a:srgbClr val="3333FF"/>
              </a:solidFill>
            </a:endParaRPr>
          </a:p>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1600" dirty="0">
              <a:solidFill>
                <a:srgbClr val="3333FF"/>
              </a:solidFill>
            </a:endParaRPr>
          </a:p>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1600" dirty="0"/>
              <a:t>If you review the role for each service, you can get a feel for notable configuration files in the templates folder.</a:t>
            </a:r>
          </a:p>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1600" dirty="0"/>
          </a:p>
          <a:p>
            <a:pPr marL="1587"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1600" dirty="0"/>
              <a:t>All passwords (centos, database passwords, the web interface passwords, </a:t>
            </a:r>
            <a:r>
              <a:rPr lang="en-US" altLang="en-US" sz="1600" dirty="0" err="1"/>
              <a:t>etc</a:t>
            </a:r>
            <a:r>
              <a:rPr lang="en-US" altLang="en-US" sz="1600" dirty="0"/>
              <a:t>) </a:t>
            </a:r>
            <a:r>
              <a:rPr lang="en-US" altLang="en-US" sz="1600" i="1" dirty="0"/>
              <a:t>need to be changed</a:t>
            </a:r>
            <a:r>
              <a:rPr lang="en-US" altLang="en-US" sz="1600" dirty="0"/>
              <a:t> if you're going to use this in production. You will need to update security_farm_soc.py backup() and restore() with said passwords. Also generate a new `$</a:t>
            </a:r>
            <a:r>
              <a:rPr lang="en-US" altLang="en-US" sz="1600" dirty="0" err="1"/>
              <a:t>wgSecretKey</a:t>
            </a:r>
            <a:r>
              <a:rPr lang="en-US" altLang="en-US" sz="1600" dirty="0"/>
              <a:t>` and `$</a:t>
            </a:r>
            <a:r>
              <a:rPr lang="en-US" altLang="en-US" sz="1600" dirty="0" err="1"/>
              <a:t>wgUpgradeKey</a:t>
            </a:r>
            <a:r>
              <a:rPr lang="en-US" altLang="en-US" sz="1600" dirty="0"/>
              <a:t>` in </a:t>
            </a:r>
            <a:r>
              <a:rPr lang="en-US" altLang="en-US" sz="1600" dirty="0" err="1"/>
              <a:t>MediaWiki's</a:t>
            </a:r>
            <a:r>
              <a:rPr lang="en-US" altLang="en-US" sz="1600" dirty="0"/>
              <a:t> </a:t>
            </a:r>
            <a:r>
              <a:rPr lang="en-US" altLang="en-US" sz="1600" dirty="0" err="1"/>
              <a:t>LocalSettings.php</a:t>
            </a:r>
            <a:r>
              <a:rPr lang="en-US" altLang="en-US" sz="1600" dirty="0"/>
              <a:t>.</a:t>
            </a:r>
          </a:p>
        </p:txBody>
      </p:sp>
    </p:spTree>
    <p:custDataLst>
      <p:tags r:id="rId1"/>
    </p:custDataLst>
    <p:extLst>
      <p:ext uri="{BB962C8B-B14F-4D97-AF65-F5344CB8AC3E}">
        <p14:creationId xmlns:p14="http://schemas.microsoft.com/office/powerpoint/2010/main" val="3499588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6">
                                            <p:txEl>
                                              <p:pRg st="1" end="1"/>
                                            </p:txEl>
                                          </p:spTgt>
                                        </p:tgtEl>
                                      </p:cBhvr>
                                    </p:animEffect>
                                    <p:animScale>
                                      <p:cBhvr>
                                        <p:cTn id="11" dur="250" autoRev="1" fill="hold"/>
                                        <p:tgtEl>
                                          <p:spTgt spid="6">
                                            <p:txEl>
                                              <p:pRg st="1" end="1"/>
                                            </p:txEl>
                                          </p:spTgt>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6">
                                            <p:txEl>
                                              <p:pRg st="3" end="3"/>
                                            </p:txEl>
                                          </p:spTgt>
                                        </p:tgtEl>
                                      </p:cBhvr>
                                    </p:animEffect>
                                    <p:animScale>
                                      <p:cBhvr>
                                        <p:cTn id="15" dur="250" autoRev="1" fill="hold"/>
                                        <p:tgtEl>
                                          <p:spTgt spid="6">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a:t>SOC Team Architecture</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3078678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SFSOC</a:t>
            </a:r>
          </a:p>
        </p:txBody>
      </p:sp>
      <p:sp>
        <p:nvSpPr>
          <p:cNvPr id="4" name="Rectangle 2">
            <a:extLst>
              <a:ext uri="{FF2B5EF4-FFF2-40B4-BE49-F238E27FC236}">
                <a16:creationId xmlns:a16="http://schemas.microsoft.com/office/drawing/2014/main" id="{22B9292C-C093-459B-B3F9-96251DDB6B44}"/>
              </a:ext>
            </a:extLst>
          </p:cNvPr>
          <p:cNvSpPr txBox="1">
            <a:spLocks noChangeArrowheads="1"/>
          </p:cNvSpPr>
          <p:nvPr/>
        </p:nvSpPr>
        <p:spPr>
          <a:xfrm>
            <a:off x="838200" y="1098551"/>
            <a:ext cx="7893050" cy="12827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The services are pre-configured around the architecture laid out by Security Farm PBC.</a:t>
            </a:r>
          </a:p>
        </p:txBody>
      </p:sp>
      <p:pic>
        <p:nvPicPr>
          <p:cNvPr id="10" name="Picture 9" descr="Diagram&#10;&#10;Description automatically generated">
            <a:extLst>
              <a:ext uri="{FF2B5EF4-FFF2-40B4-BE49-F238E27FC236}">
                <a16:creationId xmlns:a16="http://schemas.microsoft.com/office/drawing/2014/main" id="{481ADBE3-1614-9D3E-DD1F-62812345C6A5}"/>
              </a:ext>
            </a:extLst>
          </p:cNvPr>
          <p:cNvPicPr>
            <a:picLocks noChangeAspect="1"/>
          </p:cNvPicPr>
          <p:nvPr/>
        </p:nvPicPr>
        <p:blipFill>
          <a:blip r:embed="rId5"/>
          <a:stretch>
            <a:fillRect/>
          </a:stretch>
        </p:blipFill>
        <p:spPr>
          <a:xfrm>
            <a:off x="1930400" y="2234968"/>
            <a:ext cx="5486400" cy="4396285"/>
          </a:xfrm>
          <a:prstGeom prst="rect">
            <a:avLst/>
          </a:prstGeom>
        </p:spPr>
      </p:pic>
    </p:spTree>
    <p:custDataLst>
      <p:tags r:id="rId1"/>
    </p:custDataLst>
    <p:extLst>
      <p:ext uri="{BB962C8B-B14F-4D97-AF65-F5344CB8AC3E}">
        <p14:creationId xmlns:p14="http://schemas.microsoft.com/office/powerpoint/2010/main" val="2480617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a:t>Portal</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2483010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err="1"/>
              <a:t>portal.soc.lan</a:t>
            </a:r>
            <a:endParaRPr lang="en-US" dirty="0"/>
          </a:p>
        </p:txBody>
      </p:sp>
      <p:sp>
        <p:nvSpPr>
          <p:cNvPr id="4" name="Rectangle 2">
            <a:extLst>
              <a:ext uri="{FF2B5EF4-FFF2-40B4-BE49-F238E27FC236}">
                <a16:creationId xmlns:a16="http://schemas.microsoft.com/office/drawing/2014/main" id="{22B9292C-C093-459B-B3F9-96251DDB6B44}"/>
              </a:ext>
            </a:extLst>
          </p:cNvPr>
          <p:cNvSpPr txBox="1">
            <a:spLocks noChangeArrowheads="1"/>
          </p:cNvSpPr>
          <p:nvPr/>
        </p:nvSpPr>
        <p:spPr>
          <a:xfrm>
            <a:off x="876300" y="1257300"/>
            <a:ext cx="7772400" cy="5349875"/>
          </a:xfrm>
          <a:prstGeom prst="rect">
            <a:avLst/>
          </a:prstGeom>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The links for rocket, hive, rt and </a:t>
            </a:r>
            <a:r>
              <a:rPr lang="en-US" altLang="en-US" dirty="0" err="1"/>
              <a:t>mediawiki</a:t>
            </a:r>
            <a:r>
              <a:rPr lang="en-US" altLang="en-US" dirty="0"/>
              <a:t> work out of the box, anything else you will need to customize to your needs.</a:t>
            </a:r>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600" dirty="0"/>
              <a:t>The index is in /</a:t>
            </a:r>
            <a:r>
              <a:rPr lang="en-US" altLang="en-US" sz="2600" dirty="0" err="1"/>
              <a:t>var</a:t>
            </a:r>
            <a:r>
              <a:rPr lang="en-US" altLang="en-US" sz="2600" dirty="0"/>
              <a:t>/www/portal/</a:t>
            </a:r>
          </a:p>
        </p:txBody>
      </p:sp>
      <p:pic>
        <p:nvPicPr>
          <p:cNvPr id="5" name="Picture 4">
            <a:extLst>
              <a:ext uri="{FF2B5EF4-FFF2-40B4-BE49-F238E27FC236}">
                <a16:creationId xmlns:a16="http://schemas.microsoft.com/office/drawing/2014/main" id="{F09B81AC-DC7B-81D4-29C6-796B3AFB1ED1}"/>
              </a:ext>
            </a:extLst>
          </p:cNvPr>
          <p:cNvPicPr>
            <a:picLocks noChangeAspect="1"/>
          </p:cNvPicPr>
          <p:nvPr/>
        </p:nvPicPr>
        <p:blipFill>
          <a:blip r:embed="rId5"/>
          <a:stretch>
            <a:fillRect/>
          </a:stretch>
        </p:blipFill>
        <p:spPr>
          <a:xfrm>
            <a:off x="2157785" y="2482850"/>
            <a:ext cx="5209430" cy="3321323"/>
          </a:xfrm>
          <a:prstGeom prst="rect">
            <a:avLst/>
          </a:prstGeom>
        </p:spPr>
      </p:pic>
    </p:spTree>
    <p:custDataLst>
      <p:tags r:id="rId1"/>
    </p:custDataLst>
    <p:extLst>
      <p:ext uri="{BB962C8B-B14F-4D97-AF65-F5344CB8AC3E}">
        <p14:creationId xmlns:p14="http://schemas.microsoft.com/office/powerpoint/2010/main" val="4191615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3)">
                                      <p:cBhvr>
                                        <p:cTn id="7" dur="1000"/>
                                        <p:tgtEl>
                                          <p:spTgt spid="4">
                                            <p:txEl>
                                              <p:pRg st="0" end="0"/>
                                            </p:txEl>
                                          </p:spTgt>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animEffect transition="in" filter="fade">
                                      <p:cBhvr>
                                        <p:cTn id="1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62000" y="269632"/>
            <a:ext cx="8077200" cy="720968"/>
          </a:xfrm>
        </p:spPr>
        <p:txBody>
          <a:bodyPr>
            <a:normAutofit fontScale="90000"/>
          </a:bodyPr>
          <a:lstStyle/>
          <a:p>
            <a:r>
              <a:rPr lang="en-US" u="sng" dirty="0"/>
              <a:t>Table of Contents</a:t>
            </a:r>
          </a:p>
        </p:txBody>
      </p:sp>
      <p:grpSp>
        <p:nvGrpSpPr>
          <p:cNvPr id="3" name="Group 2">
            <a:extLst>
              <a:ext uri="{FF2B5EF4-FFF2-40B4-BE49-F238E27FC236}">
                <a16:creationId xmlns:a16="http://schemas.microsoft.com/office/drawing/2014/main" id="{37A73216-3700-4043-BD0C-C115B9589753}"/>
              </a:ext>
            </a:extLst>
          </p:cNvPr>
          <p:cNvGrpSpPr/>
          <p:nvPr/>
        </p:nvGrpSpPr>
        <p:grpSpPr>
          <a:xfrm>
            <a:off x="1003300" y="1420813"/>
            <a:ext cx="7137400" cy="5589587"/>
            <a:chOff x="1003300" y="1420813"/>
            <a:chExt cx="7137400" cy="5589587"/>
          </a:xfrm>
        </p:grpSpPr>
        <p:sp>
          <p:nvSpPr>
            <p:cNvPr id="7" name="Text Box 2">
              <a:extLst>
                <a:ext uri="{FF2B5EF4-FFF2-40B4-BE49-F238E27FC236}">
                  <a16:creationId xmlns:a16="http://schemas.microsoft.com/office/drawing/2014/main" id="{66C16897-398E-412B-8271-ABDC991AF9B8}"/>
                </a:ext>
              </a:extLst>
            </p:cNvPr>
            <p:cNvSpPr txBox="1">
              <a:spLocks noChangeArrowheads="1"/>
            </p:cNvSpPr>
            <p:nvPr/>
          </p:nvSpPr>
          <p:spPr bwMode="auto">
            <a:xfrm>
              <a:off x="1003300" y="1420813"/>
              <a:ext cx="484981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Microsoft YaHei" panose="020B0503020204020204" pitchFamily="34" charset="-122"/>
                </a:defRPr>
              </a:lvl9pPr>
            </a:lstStyle>
            <a:p>
              <a:pPr>
                <a:lnSpc>
                  <a:spcPct val="102000"/>
                </a:lnSpc>
                <a:buSzPct val="45000"/>
                <a:buFont typeface="Wingdings" panose="05000000000000000000" pitchFamily="2" charset="2"/>
                <a:buChar char=""/>
              </a:pPr>
              <a:r>
                <a:rPr lang="en-US" altLang="en-US" sz="3200" dirty="0">
                  <a:latin typeface="Calibri" panose="020F0502020204030204" pitchFamily="34" charset="0"/>
                </a:rPr>
                <a:t>Overview</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VM Configuration</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SOC Overview</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Portal Page</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Rocket Chat</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The Hive</a:t>
              </a:r>
            </a:p>
            <a:p>
              <a:pPr>
                <a:lnSpc>
                  <a:spcPct val="102000"/>
                </a:lnSpc>
                <a:buSzPct val="45000"/>
                <a:buFont typeface="Wingdings" panose="05000000000000000000" pitchFamily="2" charset="2"/>
                <a:buChar char=""/>
              </a:pPr>
              <a:r>
                <a:rPr lang="en-US" altLang="en-US" sz="3200" dirty="0">
                  <a:latin typeface="Calibri" panose="020F0502020204030204" pitchFamily="34" charset="0"/>
                </a:rPr>
                <a:t>Request Tracker</a:t>
              </a:r>
            </a:p>
            <a:p>
              <a:pPr>
                <a:lnSpc>
                  <a:spcPct val="102000"/>
                </a:lnSpc>
                <a:buSzPct val="45000"/>
                <a:buFont typeface="Wingdings" panose="05000000000000000000" pitchFamily="2" charset="2"/>
                <a:buChar char=""/>
              </a:pPr>
              <a:r>
                <a:rPr lang="en-US" altLang="en-US" sz="3200" dirty="0" err="1">
                  <a:latin typeface="Calibri" panose="020F0502020204030204" pitchFamily="34" charset="0"/>
                </a:rPr>
                <a:t>MediaWiki</a:t>
              </a:r>
              <a:endParaRPr lang="en-US" altLang="en-US" sz="3200" dirty="0">
                <a:latin typeface="Calibri" panose="020F0502020204030204" pitchFamily="34" charset="0"/>
              </a:endParaRPr>
            </a:p>
            <a:p>
              <a:pPr>
                <a:lnSpc>
                  <a:spcPct val="102000"/>
                </a:lnSpc>
                <a:buSzPct val="45000"/>
                <a:buFont typeface="Wingdings" panose="05000000000000000000" pitchFamily="2" charset="2"/>
                <a:buChar char=""/>
              </a:pPr>
              <a:r>
                <a:rPr lang="en-US" altLang="en-US" sz="3200" dirty="0">
                  <a:latin typeface="Calibri" panose="020F0502020204030204" pitchFamily="34" charset="0"/>
                </a:rPr>
                <a:t>Additional Notes</a:t>
              </a:r>
            </a:p>
            <a:p>
              <a:pPr>
                <a:lnSpc>
                  <a:spcPct val="102000"/>
                </a:lnSpc>
                <a:buSzPct val="45000"/>
                <a:buFont typeface="Wingdings" panose="05000000000000000000" pitchFamily="2" charset="2"/>
                <a:buNone/>
              </a:pPr>
              <a:endParaRPr lang="en-US" altLang="en-US" sz="3200" dirty="0">
                <a:latin typeface="Calibri" panose="020F0502020204030204" pitchFamily="34" charset="0"/>
              </a:endParaRPr>
            </a:p>
          </p:txBody>
        </p:sp>
        <p:sp>
          <p:nvSpPr>
            <p:cNvPr id="8" name="Text Box 3">
              <a:extLst>
                <a:ext uri="{FF2B5EF4-FFF2-40B4-BE49-F238E27FC236}">
                  <a16:creationId xmlns:a16="http://schemas.microsoft.com/office/drawing/2014/main" id="{0E76BC76-ADD5-4263-AE46-946D8E1A2A8B}"/>
                </a:ext>
              </a:extLst>
            </p:cNvPr>
            <p:cNvSpPr txBox="1">
              <a:spLocks noChangeArrowheads="1"/>
            </p:cNvSpPr>
            <p:nvPr/>
          </p:nvSpPr>
          <p:spPr bwMode="auto">
            <a:xfrm>
              <a:off x="5486400" y="1455738"/>
              <a:ext cx="2654300" cy="555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1pPr>
              <a:lvl2pPr>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2pPr>
              <a:lvl3pPr>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3pPr>
              <a:lvl4pPr>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4pPr>
              <a:lvl5pPr>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ea typeface="Microsoft YaHei" panose="020B0503020204020204" pitchFamily="34" charset="-122"/>
                </a:defRPr>
              </a:lvl9pPr>
            </a:lstStyle>
            <a:p>
              <a:pPr>
                <a:lnSpc>
                  <a:spcPct val="102000"/>
                </a:lnSpc>
              </a:pPr>
              <a:r>
                <a:rPr lang="en-US" altLang="en-US" sz="3200" dirty="0">
                  <a:latin typeface="Calibri" panose="020F0502020204030204" pitchFamily="34" charset="0"/>
                </a:rPr>
                <a:t>3   – 7</a:t>
              </a:r>
            </a:p>
            <a:p>
              <a:pPr>
                <a:lnSpc>
                  <a:spcPct val="102000"/>
                </a:lnSpc>
              </a:pPr>
              <a:r>
                <a:rPr lang="en-US" altLang="en-US" sz="3200" dirty="0">
                  <a:latin typeface="Calibri" panose="020F0502020204030204" pitchFamily="34" charset="0"/>
                </a:rPr>
                <a:t>8   – 15</a:t>
              </a:r>
            </a:p>
            <a:p>
              <a:pPr>
                <a:lnSpc>
                  <a:spcPct val="102000"/>
                </a:lnSpc>
              </a:pPr>
              <a:r>
                <a:rPr lang="en-US" altLang="en-US" sz="3200" dirty="0">
                  <a:latin typeface="Calibri" panose="020F0502020204030204" pitchFamily="34" charset="0"/>
                </a:rPr>
                <a:t>16 – 17</a:t>
              </a:r>
            </a:p>
            <a:p>
              <a:pPr>
                <a:lnSpc>
                  <a:spcPct val="102000"/>
                </a:lnSpc>
              </a:pPr>
              <a:r>
                <a:rPr lang="en-US" altLang="en-US" sz="3200" dirty="0">
                  <a:latin typeface="Calibri" panose="020F0502020204030204" pitchFamily="34" charset="0"/>
                </a:rPr>
                <a:t>18 – 19</a:t>
              </a:r>
            </a:p>
            <a:p>
              <a:pPr>
                <a:lnSpc>
                  <a:spcPct val="102000"/>
                </a:lnSpc>
              </a:pPr>
              <a:r>
                <a:rPr lang="en-US" altLang="en-US" sz="3200" dirty="0">
                  <a:latin typeface="Calibri" panose="020F0502020204030204" pitchFamily="34" charset="0"/>
                </a:rPr>
                <a:t>20 – 23</a:t>
              </a:r>
            </a:p>
            <a:p>
              <a:pPr>
                <a:lnSpc>
                  <a:spcPct val="102000"/>
                </a:lnSpc>
              </a:pPr>
              <a:r>
                <a:rPr lang="en-US" altLang="en-US" sz="3200" dirty="0">
                  <a:latin typeface="Calibri" panose="020F0502020204030204" pitchFamily="34" charset="0"/>
                </a:rPr>
                <a:t>24 – 25</a:t>
              </a:r>
            </a:p>
            <a:p>
              <a:pPr>
                <a:lnSpc>
                  <a:spcPct val="102000"/>
                </a:lnSpc>
              </a:pPr>
              <a:r>
                <a:rPr lang="en-US" altLang="en-US" sz="3200" dirty="0">
                  <a:latin typeface="Calibri" panose="020F0502020204030204" pitchFamily="34" charset="0"/>
                </a:rPr>
                <a:t>26 – 46</a:t>
              </a:r>
            </a:p>
            <a:p>
              <a:pPr>
                <a:lnSpc>
                  <a:spcPct val="102000"/>
                </a:lnSpc>
              </a:pPr>
              <a:r>
                <a:rPr lang="en-US" altLang="en-US" sz="3200" dirty="0">
                  <a:latin typeface="Calibri" panose="020F0502020204030204" pitchFamily="34" charset="0"/>
                </a:rPr>
                <a:t>47 – 48</a:t>
              </a:r>
            </a:p>
            <a:p>
              <a:pPr>
                <a:lnSpc>
                  <a:spcPct val="102000"/>
                </a:lnSpc>
              </a:pPr>
              <a:r>
                <a:rPr lang="en-US" altLang="en-US" sz="3200" dirty="0">
                  <a:latin typeface="Calibri" panose="020F0502020204030204" pitchFamily="34" charset="0"/>
                </a:rPr>
                <a:t>49 – 50</a:t>
              </a:r>
            </a:p>
            <a:p>
              <a:pPr>
                <a:lnSpc>
                  <a:spcPct val="102000"/>
                </a:lnSpc>
              </a:pPr>
              <a:endParaRPr lang="en-US" altLang="en-US" sz="3200" dirty="0">
                <a:latin typeface="Calibri" panose="020F050202020403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a:t>Rocket Chat</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414033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7B8EC4D-B221-67BF-1E68-48F405F91142}"/>
              </a:ext>
            </a:extLst>
          </p:cNvPr>
          <p:cNvPicPr>
            <a:picLocks noChangeAspect="1"/>
          </p:cNvPicPr>
          <p:nvPr/>
        </p:nvPicPr>
        <p:blipFill>
          <a:blip r:embed="rId5"/>
          <a:stretch>
            <a:fillRect/>
          </a:stretch>
        </p:blipFill>
        <p:spPr>
          <a:xfrm>
            <a:off x="932872" y="1118213"/>
            <a:ext cx="7772400" cy="3213115"/>
          </a:xfrm>
          <a:prstGeom prst="rect">
            <a:avLst/>
          </a:prstGeom>
        </p:spPr>
      </p:pic>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Rocket</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838200" y="4572000"/>
            <a:ext cx="7772400" cy="22860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When you first log in (root/password) the various channels are on the left, and for private channels, you can add users by opening the right-hand menu.</a:t>
            </a:r>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800"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Rocket has been set up to disallow channel creation by users to keep things tidy.</a:t>
            </a:r>
          </a:p>
        </p:txBody>
      </p:sp>
      <p:sp>
        <p:nvSpPr>
          <p:cNvPr id="9" name="Rectangle 8">
            <a:extLst>
              <a:ext uri="{FF2B5EF4-FFF2-40B4-BE49-F238E27FC236}">
                <a16:creationId xmlns:a16="http://schemas.microsoft.com/office/drawing/2014/main" id="{E69AAC49-49FA-4F92-9FA9-C21EFAA2DF59}"/>
              </a:ext>
            </a:extLst>
          </p:cNvPr>
          <p:cNvSpPr/>
          <p:nvPr/>
        </p:nvSpPr>
        <p:spPr>
          <a:xfrm>
            <a:off x="932872" y="2029626"/>
            <a:ext cx="1041977" cy="15541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5DE656-0F9C-4352-8E5A-7386B30D80A7}"/>
              </a:ext>
            </a:extLst>
          </p:cNvPr>
          <p:cNvSpPr/>
          <p:nvPr/>
        </p:nvSpPr>
        <p:spPr>
          <a:xfrm>
            <a:off x="6877050" y="1225304"/>
            <a:ext cx="1638300" cy="2542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30952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77CF56-4ADA-5BE0-A0C2-5B7FD8386BFE}"/>
              </a:ext>
            </a:extLst>
          </p:cNvPr>
          <p:cNvPicPr>
            <a:picLocks noChangeAspect="1"/>
          </p:cNvPicPr>
          <p:nvPr/>
        </p:nvPicPr>
        <p:blipFill>
          <a:blip r:embed="rId5"/>
          <a:stretch>
            <a:fillRect/>
          </a:stretch>
        </p:blipFill>
        <p:spPr>
          <a:xfrm>
            <a:off x="993570" y="1174643"/>
            <a:ext cx="6844957" cy="3556105"/>
          </a:xfrm>
          <a:prstGeom prst="rect">
            <a:avLst/>
          </a:prstGeom>
        </p:spPr>
      </p:pic>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Rocket</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882650" y="4927600"/>
            <a:ext cx="7772400" cy="22860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Access the administrative menu with the three dots.</a:t>
            </a:r>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While in here you may want to set a password policy.</a:t>
            </a:r>
          </a:p>
        </p:txBody>
      </p:sp>
      <p:sp>
        <p:nvSpPr>
          <p:cNvPr id="11" name="Rectangle 10">
            <a:extLst>
              <a:ext uri="{FF2B5EF4-FFF2-40B4-BE49-F238E27FC236}">
                <a16:creationId xmlns:a16="http://schemas.microsoft.com/office/drawing/2014/main" id="{1D741E23-C2BD-4686-89C5-4046CE247F7D}"/>
              </a:ext>
            </a:extLst>
          </p:cNvPr>
          <p:cNvSpPr/>
          <p:nvPr/>
        </p:nvSpPr>
        <p:spPr>
          <a:xfrm>
            <a:off x="2939459" y="1339852"/>
            <a:ext cx="128181" cy="2032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BD8764-E3E9-44B7-9862-2AB95EEDD34B}"/>
              </a:ext>
            </a:extLst>
          </p:cNvPr>
          <p:cNvSpPr/>
          <p:nvPr/>
        </p:nvSpPr>
        <p:spPr>
          <a:xfrm>
            <a:off x="3003549" y="2209692"/>
            <a:ext cx="850900" cy="222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53236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6E9098-EA5E-CE89-2880-813F7D355EC0}"/>
              </a:ext>
            </a:extLst>
          </p:cNvPr>
          <p:cNvPicPr>
            <a:picLocks noChangeAspect="1"/>
          </p:cNvPicPr>
          <p:nvPr/>
        </p:nvPicPr>
        <p:blipFill>
          <a:blip r:embed="rId5"/>
          <a:stretch>
            <a:fillRect/>
          </a:stretch>
        </p:blipFill>
        <p:spPr>
          <a:xfrm>
            <a:off x="990190" y="920643"/>
            <a:ext cx="6737760" cy="3511151"/>
          </a:xfrm>
          <a:prstGeom prst="rect">
            <a:avLst/>
          </a:prstGeom>
        </p:spPr>
      </p:pic>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Rocket</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838200" y="4572000"/>
            <a:ext cx="7772400" cy="22860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Automatic approval is turned off (Accounts -&gt; Manually approve new users). You can either create an account or have users register. Once registered you will have to go into the users and activate them. Users will not be able to log in or create a username until this is done (they will have to login with whatever email address they used)</a:t>
            </a:r>
          </a:p>
        </p:txBody>
      </p:sp>
      <p:sp>
        <p:nvSpPr>
          <p:cNvPr id="11" name="Rectangle 10">
            <a:extLst>
              <a:ext uri="{FF2B5EF4-FFF2-40B4-BE49-F238E27FC236}">
                <a16:creationId xmlns:a16="http://schemas.microsoft.com/office/drawing/2014/main" id="{BD677C5B-F134-4234-8A3B-9B77C92A4C66}"/>
              </a:ext>
            </a:extLst>
          </p:cNvPr>
          <p:cNvSpPr/>
          <p:nvPr/>
        </p:nvSpPr>
        <p:spPr>
          <a:xfrm>
            <a:off x="1130719" y="2393743"/>
            <a:ext cx="570661" cy="206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86174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err="1"/>
              <a:t>TheHive</a:t>
            </a:r>
            <a:endParaRPr lang="en-US" dirty="0"/>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414940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err="1"/>
              <a:t>TheHive</a:t>
            </a:r>
            <a:endParaRPr lang="en-US" dirty="0"/>
          </a:p>
        </p:txBody>
      </p:sp>
      <p:sp>
        <p:nvSpPr>
          <p:cNvPr id="8" name="Rectangle 2">
            <a:extLst>
              <a:ext uri="{FF2B5EF4-FFF2-40B4-BE49-F238E27FC236}">
                <a16:creationId xmlns:a16="http://schemas.microsoft.com/office/drawing/2014/main" id="{11E7F045-2441-43D8-9E11-34FC144FE3FC}"/>
              </a:ext>
            </a:extLst>
          </p:cNvPr>
          <p:cNvSpPr txBox="1">
            <a:spLocks noChangeArrowheads="1"/>
          </p:cNvSpPr>
          <p:nvPr/>
        </p:nvSpPr>
        <p:spPr>
          <a:xfrm>
            <a:off x="823913" y="963728"/>
            <a:ext cx="7772400" cy="16080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600" dirty="0" err="1"/>
              <a:t>TheHive</a:t>
            </a:r>
            <a:r>
              <a:rPr lang="en-US" altLang="en-US" sz="2600" dirty="0"/>
              <a:t> replaced FIR in this release of the Security Farm SOC; no configuration has been done yet. You’ll be greeted with a blank slate.</a:t>
            </a:r>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600" dirty="0"/>
          </a:p>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600"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a:p>
            <a:pPr marL="0" indent="0">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dirty="0"/>
          </a:p>
        </p:txBody>
      </p:sp>
      <p:sp>
        <p:nvSpPr>
          <p:cNvPr id="9" name="Text Box 3">
            <a:extLst>
              <a:ext uri="{FF2B5EF4-FFF2-40B4-BE49-F238E27FC236}">
                <a16:creationId xmlns:a16="http://schemas.microsoft.com/office/drawing/2014/main" id="{1A0B39C8-D354-4939-8147-E6233EDC9411}"/>
              </a:ext>
            </a:extLst>
          </p:cNvPr>
          <p:cNvSpPr txBox="1">
            <a:spLocks noChangeArrowheads="1"/>
          </p:cNvSpPr>
          <p:nvPr/>
        </p:nvSpPr>
        <p:spPr bwMode="auto">
          <a:xfrm>
            <a:off x="838200" y="2365604"/>
            <a:ext cx="5943600" cy="260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9pPr>
          </a:lstStyle>
          <a:p>
            <a:r>
              <a:rPr lang="en-US" sz="2000" dirty="0"/>
              <a:t>Default Login is admin@thehive.local / secret</a:t>
            </a:r>
          </a:p>
          <a:p>
            <a:endParaRPr lang="en-US" sz="2000" dirty="0"/>
          </a:p>
          <a:p>
            <a:r>
              <a:rPr lang="en-US" sz="2000" dirty="0"/>
              <a:t>Note that once an organization has been created it cannot be deleted.</a:t>
            </a:r>
          </a:p>
          <a:p>
            <a:pPr eaLnBrk="1">
              <a:lnSpc>
                <a:spcPct val="102000"/>
              </a:lnSpc>
            </a:pPr>
            <a:endParaRPr lang="en-US" altLang="en-US" dirty="0">
              <a:solidFill>
                <a:srgbClr val="000000"/>
              </a:solidFill>
              <a:latin typeface="Calibri" panose="020F0502020204030204" pitchFamily="34" charset="0"/>
            </a:endParaRPr>
          </a:p>
        </p:txBody>
      </p:sp>
      <p:pic>
        <p:nvPicPr>
          <p:cNvPr id="4" name="Picture 3">
            <a:extLst>
              <a:ext uri="{FF2B5EF4-FFF2-40B4-BE49-F238E27FC236}">
                <a16:creationId xmlns:a16="http://schemas.microsoft.com/office/drawing/2014/main" id="{BD4A090F-746C-7B80-61D1-1FDC9FFF1F13}"/>
              </a:ext>
            </a:extLst>
          </p:cNvPr>
          <p:cNvPicPr>
            <a:picLocks noChangeAspect="1"/>
          </p:cNvPicPr>
          <p:nvPr/>
        </p:nvPicPr>
        <p:blipFill>
          <a:blip r:embed="rId5"/>
          <a:stretch>
            <a:fillRect/>
          </a:stretch>
        </p:blipFill>
        <p:spPr>
          <a:xfrm>
            <a:off x="1377950" y="3615664"/>
            <a:ext cx="6262300" cy="3077236"/>
          </a:xfrm>
          <a:prstGeom prst="rect">
            <a:avLst/>
          </a:prstGeom>
        </p:spPr>
      </p:pic>
    </p:spTree>
    <p:custDataLst>
      <p:tags r:id="rId1"/>
    </p:custDataLst>
    <p:extLst>
      <p:ext uri="{BB962C8B-B14F-4D97-AF65-F5344CB8AC3E}">
        <p14:creationId xmlns:p14="http://schemas.microsoft.com/office/powerpoint/2010/main" val="28595920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2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a:t>Request Tracker</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780512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8" name="Picture 7">
            <a:extLst>
              <a:ext uri="{FF2B5EF4-FFF2-40B4-BE49-F238E27FC236}">
                <a16:creationId xmlns:a16="http://schemas.microsoft.com/office/drawing/2014/main" id="{D2303106-BA25-4675-99B1-2D61842D7291}"/>
              </a:ext>
            </a:extLst>
          </p:cNvPr>
          <p:cNvPicPr>
            <a:picLocks noChangeAspect="1"/>
          </p:cNvPicPr>
          <p:nvPr/>
        </p:nvPicPr>
        <p:blipFill>
          <a:blip r:embed="rId5"/>
          <a:stretch>
            <a:fillRect/>
          </a:stretch>
        </p:blipFill>
        <p:spPr>
          <a:xfrm>
            <a:off x="985456" y="1042140"/>
            <a:ext cx="7479060" cy="2721785"/>
          </a:xfrm>
          <a:prstGeom prst="rect">
            <a:avLst/>
          </a:prstGeom>
        </p:spPr>
      </p:pic>
      <p:sp>
        <p:nvSpPr>
          <p:cNvPr id="9" name="Rectangle 2">
            <a:extLst>
              <a:ext uri="{FF2B5EF4-FFF2-40B4-BE49-F238E27FC236}">
                <a16:creationId xmlns:a16="http://schemas.microsoft.com/office/drawing/2014/main" id="{66EAC5CE-A121-409B-A485-274A283A6240}"/>
              </a:ext>
            </a:extLst>
          </p:cNvPr>
          <p:cNvSpPr txBox="1">
            <a:spLocks noChangeArrowheads="1"/>
          </p:cNvSpPr>
          <p:nvPr/>
        </p:nvSpPr>
        <p:spPr>
          <a:xfrm>
            <a:off x="792163" y="3893326"/>
            <a:ext cx="8077200" cy="28158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000" dirty="0"/>
              <a:t>The default login is root/password and there are two users, </a:t>
            </a:r>
            <a:r>
              <a:rPr lang="en-US" altLang="en-US" sz="2000" dirty="0" err="1"/>
              <a:t>NetOps.Test</a:t>
            </a:r>
            <a:r>
              <a:rPr lang="en-US" altLang="en-US" sz="2000" dirty="0"/>
              <a:t> and </a:t>
            </a:r>
            <a:r>
              <a:rPr lang="en-US" altLang="en-US" sz="2000" dirty="0" err="1"/>
              <a:t>SOC.Test</a:t>
            </a:r>
            <a:r>
              <a:rPr lang="en-US" altLang="en-US" sz="2000" dirty="0"/>
              <a:t>.</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000" dirty="0"/>
              <a:t>With some minor differences, the Network Operations dashboards are the same for both NetOps users and SOC users.</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000" dirty="0"/>
              <a:t>The Task Tracker dashboard is for administrative taskings for the SOC team (Hunt related information should stay on </a:t>
            </a:r>
            <a:r>
              <a:rPr lang="en-US" altLang="en-US" sz="2000" dirty="0" err="1"/>
              <a:t>TheHive</a:t>
            </a:r>
            <a:r>
              <a:rPr lang="en-US" altLang="en-US" sz="2000" dirty="0"/>
              <a:t>).</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000" dirty="0"/>
              <a:t>RT is very flexible; this is just a suggested setup.</a:t>
            </a:r>
          </a:p>
        </p:txBody>
      </p:sp>
    </p:spTree>
    <p:custDataLst>
      <p:tags r:id="rId1"/>
    </p:custDataLst>
    <p:extLst>
      <p:ext uri="{BB962C8B-B14F-4D97-AF65-F5344CB8AC3E}">
        <p14:creationId xmlns:p14="http://schemas.microsoft.com/office/powerpoint/2010/main" val="1980474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vertical)">
                                      <p:cBhvr>
                                        <p:cTn id="7" dur="500"/>
                                        <p:tgtEl>
                                          <p:spTgt spid="9">
                                            <p:txEl>
                                              <p:pRg st="0" end="0"/>
                                            </p:txEl>
                                          </p:spTgt>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randombar(vertical)">
                                      <p:cBhvr>
                                        <p:cTn id="11" dur="500"/>
                                        <p:tgtEl>
                                          <p:spTgt spid="9">
                                            <p:txEl>
                                              <p:pRg st="1" end="1"/>
                                            </p:txEl>
                                          </p:spTgt>
                                        </p:tgtEl>
                                      </p:cBhvr>
                                    </p:animEffect>
                                  </p:childTnLst>
                                </p:cTn>
                              </p:par>
                            </p:childTnLst>
                          </p:cTn>
                        </p:par>
                        <p:par>
                          <p:cTn id="12" fill="hold">
                            <p:stCondLst>
                              <p:cond delay="1000"/>
                            </p:stCondLst>
                            <p:childTnLst>
                              <p:par>
                                <p:cTn id="13" presetID="14" presetClass="entr" presetSubtype="5"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randombar(vertical)">
                                      <p:cBhvr>
                                        <p:cTn id="15" dur="500"/>
                                        <p:tgtEl>
                                          <p:spTgt spid="9">
                                            <p:txEl>
                                              <p:pRg st="2" end="2"/>
                                            </p:txEl>
                                          </p:spTgt>
                                        </p:tgtEl>
                                      </p:cBhvr>
                                    </p:animEffect>
                                  </p:childTnLst>
                                </p:cTn>
                              </p:par>
                            </p:childTnLst>
                          </p:cTn>
                        </p:par>
                        <p:par>
                          <p:cTn id="16" fill="hold">
                            <p:stCondLst>
                              <p:cond delay="1500"/>
                            </p:stCondLst>
                            <p:childTnLst>
                              <p:par>
                                <p:cTn id="17" presetID="14" presetClass="entr" presetSubtype="5"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randombar(vertical)">
                                      <p:cBhvr>
                                        <p:cTn id="19"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4" name="Rectangle 2">
            <a:extLst>
              <a:ext uri="{FF2B5EF4-FFF2-40B4-BE49-F238E27FC236}">
                <a16:creationId xmlns:a16="http://schemas.microsoft.com/office/drawing/2014/main" id="{4F1DF49F-A983-4F74-A7FC-CF2673024770}"/>
              </a:ext>
            </a:extLst>
          </p:cNvPr>
          <p:cNvSpPr txBox="1">
            <a:spLocks noChangeArrowheads="1"/>
          </p:cNvSpPr>
          <p:nvPr/>
        </p:nvSpPr>
        <p:spPr>
          <a:xfrm>
            <a:off x="806301" y="1291862"/>
            <a:ext cx="8077200" cy="51514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The Network Operations dashboard uses three queues for the SOC and </a:t>
            </a:r>
            <a:r>
              <a:rPr lang="en-US" altLang="en-US" sz="2400" dirty="0" err="1"/>
              <a:t>NetOps</a:t>
            </a:r>
            <a:r>
              <a:rPr lang="en-US" altLang="en-US" sz="2400" dirty="0"/>
              <a:t> to pass tickets between each other:</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SOC</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err="1"/>
              <a:t>NetOps</a:t>
            </a:r>
            <a:endParaRPr lang="en-US" altLang="en-US" dirty="0"/>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Vulnerabilities (for remediation)</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The Task Tracker is based on several ticket queues corresponding to the teams on the task tracker dashboard:</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IR</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TED</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VAM</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Planning</a:t>
            </a:r>
          </a:p>
          <a:p>
            <a:pPr lvl="1" indent="-284163">
              <a:spcBef>
                <a:spcPts val="48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Maintenance</a:t>
            </a:r>
          </a:p>
        </p:txBody>
      </p:sp>
    </p:spTree>
    <p:custDataLst>
      <p:tags r:id="rId1"/>
    </p:custDataLst>
    <p:extLst>
      <p:ext uri="{BB962C8B-B14F-4D97-AF65-F5344CB8AC3E}">
        <p14:creationId xmlns:p14="http://schemas.microsoft.com/office/powerpoint/2010/main" val="3773208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1000"/>
                                        <p:tgtEl>
                                          <p:spTgt spid="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500"/>
                            </p:stCondLst>
                            <p:childTnLst>
                              <p:par>
                                <p:cTn id="21" presetID="6" presetClass="entr" presetSubtype="16"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circle(in)">
                                      <p:cBhvr>
                                        <p:cTn id="23" dur="1000"/>
                                        <p:tgtEl>
                                          <p:spTgt spid="4">
                                            <p:txEl>
                                              <p:pRg st="4" end="4"/>
                                            </p:txEl>
                                          </p:spTgt>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6" name="Picture 5">
            <a:extLst>
              <a:ext uri="{FF2B5EF4-FFF2-40B4-BE49-F238E27FC236}">
                <a16:creationId xmlns:a16="http://schemas.microsoft.com/office/drawing/2014/main" id="{08E746E5-9C50-428D-BCCF-07CB8E18FE57}"/>
              </a:ext>
            </a:extLst>
          </p:cNvPr>
          <p:cNvPicPr>
            <a:picLocks noChangeAspect="1"/>
          </p:cNvPicPr>
          <p:nvPr/>
        </p:nvPicPr>
        <p:blipFill>
          <a:blip r:embed="rId5"/>
          <a:stretch>
            <a:fillRect/>
          </a:stretch>
        </p:blipFill>
        <p:spPr>
          <a:xfrm>
            <a:off x="1066800" y="961805"/>
            <a:ext cx="6217997" cy="4237516"/>
          </a:xfrm>
          <a:prstGeom prst="rect">
            <a:avLst/>
          </a:prstGeom>
        </p:spPr>
      </p:pic>
      <p:sp>
        <p:nvSpPr>
          <p:cNvPr id="7" name="Rectangle 2">
            <a:extLst>
              <a:ext uri="{FF2B5EF4-FFF2-40B4-BE49-F238E27FC236}">
                <a16:creationId xmlns:a16="http://schemas.microsoft.com/office/drawing/2014/main" id="{3156295D-0149-4638-95FD-D9B29566736A}"/>
              </a:ext>
            </a:extLst>
          </p:cNvPr>
          <p:cNvSpPr>
            <a:spLocks noChangeArrowheads="1"/>
          </p:cNvSpPr>
          <p:nvPr/>
        </p:nvSpPr>
        <p:spPr bwMode="auto">
          <a:xfrm>
            <a:off x="1066800" y="5487178"/>
            <a:ext cx="7010400"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marL="1587" indent="0" eaLnBrk="1" hangingPunct="1">
              <a:lnSpc>
                <a:spcPct val="100000"/>
              </a:lnSpc>
            </a:pPr>
            <a:r>
              <a:rPr lang="en-US" altLang="en-US" dirty="0">
                <a:solidFill>
                  <a:srgbClr val="000000"/>
                </a:solidFill>
                <a:latin typeface="Calibri" panose="020F0502020204030204" pitchFamily="34" charset="0"/>
              </a:rPr>
              <a:t>This is a SOC user’s view of the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Dashboard</a:t>
            </a:r>
          </a:p>
        </p:txBody>
      </p:sp>
    </p:spTree>
    <p:custDataLst>
      <p:tags r:id="rId1"/>
    </p:custDataLst>
    <p:extLst>
      <p:ext uri="{BB962C8B-B14F-4D97-AF65-F5344CB8AC3E}">
        <p14:creationId xmlns:p14="http://schemas.microsoft.com/office/powerpoint/2010/main" val="2665005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06202981"/>
              </p:ext>
            </p:extLst>
          </p:nvPr>
        </p:nvGraphicFramePr>
        <p:xfrm>
          <a:off x="914400" y="1676400"/>
          <a:ext cx="7162800"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841248" y="0"/>
            <a:ext cx="8077200" cy="1143000"/>
          </a:xfrm>
        </p:spPr>
        <p:txBody>
          <a:bodyPr/>
          <a:lstStyle/>
          <a:p>
            <a:r>
              <a:rPr lang="en-US" dirty="0"/>
              <a:t>Overview</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dgm id="{7E429971-BC57-430F-BB25-C0574E5E39E3}"/>
                                            </p:graphicEl>
                                          </p:spTgt>
                                        </p:tgtEl>
                                        <p:attrNameLst>
                                          <p:attrName>style.visibility</p:attrName>
                                        </p:attrNameLst>
                                      </p:cBhvr>
                                      <p:to>
                                        <p:strVal val="visible"/>
                                      </p:to>
                                    </p:set>
                                    <p:animEffect transition="in" filter="wipe(left)">
                                      <p:cBhvr>
                                        <p:cTn id="7" dur="500"/>
                                        <p:tgtEl>
                                          <p:spTgt spid="3">
                                            <p:graphicEl>
                                              <a:dgm id="{7E429971-BC57-430F-BB25-C0574E5E39E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dgm id="{D54B1729-BC98-42C1-9C6C-D65DCBA4358F}"/>
                                            </p:graphicEl>
                                          </p:spTgt>
                                        </p:tgtEl>
                                        <p:attrNameLst>
                                          <p:attrName>style.visibility</p:attrName>
                                        </p:attrNameLst>
                                      </p:cBhvr>
                                      <p:to>
                                        <p:strVal val="visible"/>
                                      </p:to>
                                    </p:set>
                                    <p:animEffect transition="in" filter="wipe(left)">
                                      <p:cBhvr>
                                        <p:cTn id="11" dur="500"/>
                                        <p:tgtEl>
                                          <p:spTgt spid="3">
                                            <p:graphicEl>
                                              <a:dgm id="{D54B1729-BC98-42C1-9C6C-D65DCBA4358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C04276DC-EE64-470A-B8BC-09067B8045FA}"/>
                                            </p:graphicEl>
                                          </p:spTgt>
                                        </p:tgtEl>
                                        <p:attrNameLst>
                                          <p:attrName>style.visibility</p:attrName>
                                        </p:attrNameLst>
                                      </p:cBhvr>
                                      <p:to>
                                        <p:strVal val="visible"/>
                                      </p:to>
                                    </p:set>
                                    <p:animEffect transition="in" filter="wipe(left)">
                                      <p:cBhvr>
                                        <p:cTn id="15" dur="500"/>
                                        <p:tgtEl>
                                          <p:spTgt spid="3">
                                            <p:graphicEl>
                                              <a:dgm id="{C04276DC-EE64-470A-B8BC-09067B8045FA}"/>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B37A5355-225B-4C6F-AED7-6C620F99EECC}"/>
                                            </p:graphicEl>
                                          </p:spTgt>
                                        </p:tgtEl>
                                        <p:attrNameLst>
                                          <p:attrName>style.visibility</p:attrName>
                                        </p:attrNameLst>
                                      </p:cBhvr>
                                      <p:to>
                                        <p:strVal val="visible"/>
                                      </p:to>
                                    </p:set>
                                    <p:animEffect transition="in" filter="wipe(left)">
                                      <p:cBhvr>
                                        <p:cTn id="19" dur="500"/>
                                        <p:tgtEl>
                                          <p:spTgt spid="3">
                                            <p:graphicEl>
                                              <a:dgm id="{B37A5355-225B-4C6F-AED7-6C620F99EECC}"/>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F5034101-5B7D-4FE7-B47A-5A48CF39606B}"/>
                                            </p:graphicEl>
                                          </p:spTgt>
                                        </p:tgtEl>
                                        <p:attrNameLst>
                                          <p:attrName>style.visibility</p:attrName>
                                        </p:attrNameLst>
                                      </p:cBhvr>
                                      <p:to>
                                        <p:strVal val="visible"/>
                                      </p:to>
                                    </p:set>
                                    <p:animEffect transition="in" filter="wipe(left)">
                                      <p:cBhvr>
                                        <p:cTn id="23" dur="500"/>
                                        <p:tgtEl>
                                          <p:spTgt spid="3">
                                            <p:graphicEl>
                                              <a:dgm id="{F5034101-5B7D-4FE7-B47A-5A48CF39606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C7C3E6FD-D83F-4BDA-907E-B5EE041DA931}"/>
                                            </p:graphicEl>
                                          </p:spTgt>
                                        </p:tgtEl>
                                        <p:attrNameLst>
                                          <p:attrName>style.visibility</p:attrName>
                                        </p:attrNameLst>
                                      </p:cBhvr>
                                      <p:to>
                                        <p:strVal val="visible"/>
                                      </p:to>
                                    </p:set>
                                    <p:animEffect transition="in" filter="wipe(left)">
                                      <p:cBhvr>
                                        <p:cTn id="27" dur="500"/>
                                        <p:tgtEl>
                                          <p:spTgt spid="3">
                                            <p:graphicEl>
                                              <a:dgm id="{C7C3E6FD-D83F-4BDA-907E-B5EE041DA931}"/>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
                                            <p:graphicEl>
                                              <a:dgm id="{AC0D1A6F-D2A9-4125-AB1F-C36BF53EDC0B}"/>
                                            </p:graphicEl>
                                          </p:spTgt>
                                        </p:tgtEl>
                                        <p:attrNameLst>
                                          <p:attrName>style.visibility</p:attrName>
                                        </p:attrNameLst>
                                      </p:cBhvr>
                                      <p:to>
                                        <p:strVal val="visible"/>
                                      </p:to>
                                    </p:set>
                                    <p:animEffect transition="in" filter="wipe(left)">
                                      <p:cBhvr>
                                        <p:cTn id="31" dur="500"/>
                                        <p:tgtEl>
                                          <p:spTgt spid="3">
                                            <p:graphicEl>
                                              <a:dgm id="{AC0D1A6F-D2A9-4125-AB1F-C36BF53EDC0B}"/>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graphicEl>
                                              <a:dgm id="{4046ADCD-A882-4AD5-91F8-0480652A901B}"/>
                                            </p:graphicEl>
                                          </p:spTgt>
                                        </p:tgtEl>
                                        <p:attrNameLst>
                                          <p:attrName>style.visibility</p:attrName>
                                        </p:attrNameLst>
                                      </p:cBhvr>
                                      <p:to>
                                        <p:strVal val="visible"/>
                                      </p:to>
                                    </p:set>
                                    <p:animEffect transition="in" filter="wipe(left)">
                                      <p:cBhvr>
                                        <p:cTn id="35" dur="500"/>
                                        <p:tgtEl>
                                          <p:spTgt spid="3">
                                            <p:graphicEl>
                                              <a:dgm id="{4046ADCD-A882-4AD5-91F8-0480652A90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4" name="Rectangle 2">
            <a:extLst>
              <a:ext uri="{FF2B5EF4-FFF2-40B4-BE49-F238E27FC236}">
                <a16:creationId xmlns:a16="http://schemas.microsoft.com/office/drawing/2014/main" id="{20BA147D-5150-46ED-8908-CC00B737958D}"/>
              </a:ext>
            </a:extLst>
          </p:cNvPr>
          <p:cNvSpPr>
            <a:spLocks noChangeArrowheads="1"/>
          </p:cNvSpPr>
          <p:nvPr/>
        </p:nvSpPr>
        <p:spPr bwMode="auto">
          <a:xfrm>
            <a:off x="1066800" y="5487178"/>
            <a:ext cx="7010400" cy="921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“My Tickets” will show all tickets currently assigned to you.</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“Bookmarked Tickets” shows any ticket that you bookmark by clicking the star next to it.</a:t>
            </a:r>
          </a:p>
        </p:txBody>
      </p:sp>
      <p:pic>
        <p:nvPicPr>
          <p:cNvPr id="7" name="Picture 6">
            <a:extLst>
              <a:ext uri="{FF2B5EF4-FFF2-40B4-BE49-F238E27FC236}">
                <a16:creationId xmlns:a16="http://schemas.microsoft.com/office/drawing/2014/main" id="{B6F64FD1-93E2-480A-B0F5-27BF5E5D6836}"/>
              </a:ext>
            </a:extLst>
          </p:cNvPr>
          <p:cNvPicPr>
            <a:picLocks noChangeAspect="1"/>
          </p:cNvPicPr>
          <p:nvPr/>
        </p:nvPicPr>
        <p:blipFill>
          <a:blip r:embed="rId5"/>
          <a:stretch>
            <a:fillRect/>
          </a:stretch>
        </p:blipFill>
        <p:spPr>
          <a:xfrm>
            <a:off x="1066800" y="961805"/>
            <a:ext cx="6217997" cy="4237516"/>
          </a:xfrm>
          <a:prstGeom prst="rect">
            <a:avLst/>
          </a:prstGeom>
        </p:spPr>
      </p:pic>
      <p:sp>
        <p:nvSpPr>
          <p:cNvPr id="8" name="Rectangle 7">
            <a:extLst>
              <a:ext uri="{FF2B5EF4-FFF2-40B4-BE49-F238E27FC236}">
                <a16:creationId xmlns:a16="http://schemas.microsoft.com/office/drawing/2014/main" id="{C5DFF889-B6E2-4EDB-AB2C-C1D4D86AFC66}"/>
              </a:ext>
            </a:extLst>
          </p:cNvPr>
          <p:cNvSpPr/>
          <p:nvPr/>
        </p:nvSpPr>
        <p:spPr>
          <a:xfrm>
            <a:off x="1247554" y="1772092"/>
            <a:ext cx="5918790" cy="6627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2315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6" name="Picture 5">
            <a:extLst>
              <a:ext uri="{FF2B5EF4-FFF2-40B4-BE49-F238E27FC236}">
                <a16:creationId xmlns:a16="http://schemas.microsoft.com/office/drawing/2014/main" id="{E610B941-2884-4814-B8D0-7ABA9B33FA63}"/>
              </a:ext>
            </a:extLst>
          </p:cNvPr>
          <p:cNvPicPr>
            <a:picLocks noChangeAspect="1"/>
          </p:cNvPicPr>
          <p:nvPr/>
        </p:nvPicPr>
        <p:blipFill>
          <a:blip r:embed="rId5"/>
          <a:stretch>
            <a:fillRect/>
          </a:stretch>
        </p:blipFill>
        <p:spPr>
          <a:xfrm>
            <a:off x="1066800" y="961805"/>
            <a:ext cx="6217997" cy="4237516"/>
          </a:xfrm>
          <a:prstGeom prst="rect">
            <a:avLst/>
          </a:prstGeom>
        </p:spPr>
      </p:pic>
      <p:sp>
        <p:nvSpPr>
          <p:cNvPr id="5" name="Rectangle 3">
            <a:extLst>
              <a:ext uri="{FF2B5EF4-FFF2-40B4-BE49-F238E27FC236}">
                <a16:creationId xmlns:a16="http://schemas.microsoft.com/office/drawing/2014/main" id="{D0427851-F1EC-4A95-9742-9591A8CE44F3}"/>
              </a:ext>
            </a:extLst>
          </p:cNvPr>
          <p:cNvSpPr>
            <a:spLocks noChangeArrowheads="1"/>
          </p:cNvSpPr>
          <p:nvPr/>
        </p:nvSpPr>
        <p:spPr bwMode="auto">
          <a:xfrm>
            <a:off x="928577" y="5165945"/>
            <a:ext cx="7527925" cy="1475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The user will see the queue for their assigned role (SOC /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Primary workflow for information/work requests and general questions for the other team.</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The SOC is given a view of tickets currently in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queue.</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Categorized by Unassigned, Assigned and Resolved(for both ques).</a:t>
            </a:r>
          </a:p>
        </p:txBody>
      </p:sp>
      <p:sp>
        <p:nvSpPr>
          <p:cNvPr id="7" name="Rectangle 6">
            <a:extLst>
              <a:ext uri="{FF2B5EF4-FFF2-40B4-BE49-F238E27FC236}">
                <a16:creationId xmlns:a16="http://schemas.microsoft.com/office/drawing/2014/main" id="{FE8F29F6-D463-4FDE-B5B8-E92EB34BA727}"/>
              </a:ext>
            </a:extLst>
          </p:cNvPr>
          <p:cNvSpPr/>
          <p:nvPr/>
        </p:nvSpPr>
        <p:spPr>
          <a:xfrm>
            <a:off x="1325802" y="2505739"/>
            <a:ext cx="3012281" cy="2544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93660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1000"/>
                                        <p:tgtEl>
                                          <p:spTgt spid="5">
                                            <p:txEl>
                                              <p:pRg st="0" end="0"/>
                                            </p:txEl>
                                          </p:spTgt>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circle(in)">
                                      <p:cBhvr>
                                        <p:cTn id="11" dur="1000"/>
                                        <p:tgtEl>
                                          <p:spTgt spid="5">
                                            <p:txEl>
                                              <p:pRg st="1" end="1"/>
                                            </p:txEl>
                                          </p:spTgt>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ircle(in)">
                                      <p:cBhvr>
                                        <p:cTn id="15" dur="1000"/>
                                        <p:tgtEl>
                                          <p:spTgt spid="5">
                                            <p:txEl>
                                              <p:pRg st="2" end="2"/>
                                            </p:txEl>
                                          </p:spTgt>
                                        </p:tgtEl>
                                      </p:cBhvr>
                                    </p:animEffect>
                                  </p:childTnLst>
                                </p:cTn>
                              </p:par>
                            </p:childTnLst>
                          </p:cTn>
                        </p:par>
                        <p:par>
                          <p:cTn id="16" fill="hold">
                            <p:stCondLst>
                              <p:cond delay="3000"/>
                            </p:stCondLst>
                            <p:childTnLst>
                              <p:par>
                                <p:cTn id="17" presetID="6" presetClass="entr" presetSubtype="16"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circle(in)">
                                      <p:cBhvr>
                                        <p:cTn id="1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6" name="Picture 5">
            <a:extLst>
              <a:ext uri="{FF2B5EF4-FFF2-40B4-BE49-F238E27FC236}">
                <a16:creationId xmlns:a16="http://schemas.microsoft.com/office/drawing/2014/main" id="{E610B941-2884-4814-B8D0-7ABA9B33FA63}"/>
              </a:ext>
            </a:extLst>
          </p:cNvPr>
          <p:cNvPicPr>
            <a:picLocks noChangeAspect="1"/>
          </p:cNvPicPr>
          <p:nvPr/>
        </p:nvPicPr>
        <p:blipFill>
          <a:blip r:embed="rId5"/>
          <a:stretch>
            <a:fillRect/>
          </a:stretch>
        </p:blipFill>
        <p:spPr>
          <a:xfrm>
            <a:off x="1066800" y="961805"/>
            <a:ext cx="6217997" cy="4237516"/>
          </a:xfrm>
          <a:prstGeom prst="rect">
            <a:avLst/>
          </a:prstGeom>
        </p:spPr>
      </p:pic>
      <p:sp>
        <p:nvSpPr>
          <p:cNvPr id="7" name="Rectangle 6">
            <a:extLst>
              <a:ext uri="{FF2B5EF4-FFF2-40B4-BE49-F238E27FC236}">
                <a16:creationId xmlns:a16="http://schemas.microsoft.com/office/drawing/2014/main" id="{FE8F29F6-D463-4FDE-B5B8-E92EB34BA727}"/>
              </a:ext>
            </a:extLst>
          </p:cNvPr>
          <p:cNvSpPr/>
          <p:nvPr/>
        </p:nvSpPr>
        <p:spPr>
          <a:xfrm>
            <a:off x="4410740" y="2367516"/>
            <a:ext cx="2766238" cy="19918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9C2A1E56-A80E-48B9-BE0D-87E0F1C24DB3}"/>
              </a:ext>
            </a:extLst>
          </p:cNvPr>
          <p:cNvSpPr>
            <a:spLocks noChangeArrowheads="1"/>
          </p:cNvSpPr>
          <p:nvPr/>
        </p:nvSpPr>
        <p:spPr bwMode="auto">
          <a:xfrm>
            <a:off x="1066800" y="5181600"/>
            <a:ext cx="7010400"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This is the workflow for tracking vulnerability mitigations.</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Categorized by known, residual and mitigated </a:t>
            </a:r>
            <a:r>
              <a:rPr lang="en-US" altLang="en-US" dirty="0" err="1">
                <a:solidFill>
                  <a:srgbClr val="000000"/>
                </a:solidFill>
                <a:latin typeface="Calibri" panose="020F0502020204030204" pitchFamily="34" charset="0"/>
              </a:rPr>
              <a:t>vulnerabilites</a:t>
            </a:r>
            <a:r>
              <a:rPr lang="en-US" altLang="en-US" dirty="0">
                <a:solidFill>
                  <a:srgbClr val="000000"/>
                </a:solidFill>
                <a:latin typeface="Calibri" panose="020F0502020204030204" pitchFamily="34" charset="0"/>
              </a:rPr>
              <a:t>.</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Setting a ticket to “Stalled” will categorize it as a residual risk.</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Only members of the Vulnerabilities Moderator group can create and modify tickets. Other users can only comment and reply.</a:t>
            </a:r>
          </a:p>
        </p:txBody>
      </p:sp>
    </p:spTree>
    <p:custDataLst>
      <p:tags r:id="rId1"/>
    </p:custDataLst>
    <p:extLst>
      <p:ext uri="{BB962C8B-B14F-4D97-AF65-F5344CB8AC3E}">
        <p14:creationId xmlns:p14="http://schemas.microsoft.com/office/powerpoint/2010/main" val="3553233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 calcmode="lin" valueType="num">
                                      <p:cBhvr additive="base">
                                        <p:cTn id="22"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4" name="Picture 3">
            <a:extLst>
              <a:ext uri="{FF2B5EF4-FFF2-40B4-BE49-F238E27FC236}">
                <a16:creationId xmlns:a16="http://schemas.microsoft.com/office/drawing/2014/main" id="{E8571EC6-70D7-4840-B1D5-A51B6CB05226}"/>
              </a:ext>
            </a:extLst>
          </p:cNvPr>
          <p:cNvPicPr>
            <a:picLocks noChangeAspect="1"/>
          </p:cNvPicPr>
          <p:nvPr/>
        </p:nvPicPr>
        <p:blipFill>
          <a:blip r:embed="rId5"/>
          <a:stretch>
            <a:fillRect/>
          </a:stretch>
        </p:blipFill>
        <p:spPr>
          <a:xfrm>
            <a:off x="1056172" y="956929"/>
            <a:ext cx="6220101" cy="4183470"/>
          </a:xfrm>
          <a:prstGeom prst="rect">
            <a:avLst/>
          </a:prstGeom>
        </p:spPr>
      </p:pic>
      <p:sp>
        <p:nvSpPr>
          <p:cNvPr id="9" name="Rectangle 2">
            <a:extLst>
              <a:ext uri="{FF2B5EF4-FFF2-40B4-BE49-F238E27FC236}">
                <a16:creationId xmlns:a16="http://schemas.microsoft.com/office/drawing/2014/main" id="{AB481BFF-96BB-4604-9BA4-4F53CE390D2C}"/>
              </a:ext>
            </a:extLst>
          </p:cNvPr>
          <p:cNvSpPr>
            <a:spLocks noChangeArrowheads="1"/>
          </p:cNvSpPr>
          <p:nvPr/>
        </p:nvSpPr>
        <p:spPr bwMode="auto">
          <a:xfrm>
            <a:off x="1036638" y="5303838"/>
            <a:ext cx="70104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The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view does not does not display the SOC queue.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can still manually search for and view tickets that are in the SOC queue though. This is to keep it as simple as possible for users that are not familiar with RT.</a:t>
            </a:r>
          </a:p>
        </p:txBody>
      </p:sp>
    </p:spTree>
    <p:custDataLst>
      <p:tags r:id="rId1"/>
    </p:custDataLst>
    <p:extLst>
      <p:ext uri="{BB962C8B-B14F-4D97-AF65-F5344CB8AC3E}">
        <p14:creationId xmlns:p14="http://schemas.microsoft.com/office/powerpoint/2010/main" val="2235457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5" name="Picture 4">
            <a:extLst>
              <a:ext uri="{FF2B5EF4-FFF2-40B4-BE49-F238E27FC236}">
                <a16:creationId xmlns:a16="http://schemas.microsoft.com/office/drawing/2014/main" id="{3B938B72-D947-45C4-92A7-4BF2F293B67E}"/>
              </a:ext>
            </a:extLst>
          </p:cNvPr>
          <p:cNvPicPr>
            <a:picLocks noChangeAspect="1"/>
          </p:cNvPicPr>
          <p:nvPr/>
        </p:nvPicPr>
        <p:blipFill>
          <a:blip r:embed="rId5"/>
          <a:stretch>
            <a:fillRect/>
          </a:stretch>
        </p:blipFill>
        <p:spPr>
          <a:xfrm>
            <a:off x="1036638" y="1004771"/>
            <a:ext cx="6221315" cy="3375394"/>
          </a:xfrm>
          <a:prstGeom prst="rect">
            <a:avLst/>
          </a:prstGeom>
        </p:spPr>
      </p:pic>
      <p:sp>
        <p:nvSpPr>
          <p:cNvPr id="7" name="Rectangle 2">
            <a:extLst>
              <a:ext uri="{FF2B5EF4-FFF2-40B4-BE49-F238E27FC236}">
                <a16:creationId xmlns:a16="http://schemas.microsoft.com/office/drawing/2014/main" id="{DC5F6FA7-991F-441E-BA5C-1917BE2CD3FA}"/>
              </a:ext>
            </a:extLst>
          </p:cNvPr>
          <p:cNvSpPr>
            <a:spLocks noChangeArrowheads="1"/>
          </p:cNvSpPr>
          <p:nvPr/>
        </p:nvSpPr>
        <p:spPr bwMode="auto">
          <a:xfrm>
            <a:off x="1036638" y="4841361"/>
            <a:ext cx="70104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The Task Tracker workflow is based on a ticket queue for each of the 3 teams, planning and maintenance.</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Only members of the task tracker moderator group can create and modify tickets. Other users can only comment/reply. This should be controlled by team leads.</a:t>
            </a:r>
          </a:p>
        </p:txBody>
      </p:sp>
      <p:sp>
        <p:nvSpPr>
          <p:cNvPr id="8" name="Rectangle 7">
            <a:extLst>
              <a:ext uri="{FF2B5EF4-FFF2-40B4-BE49-F238E27FC236}">
                <a16:creationId xmlns:a16="http://schemas.microsoft.com/office/drawing/2014/main" id="{949A34DE-E782-4C31-810D-D1EE7E68AB05}"/>
              </a:ext>
            </a:extLst>
          </p:cNvPr>
          <p:cNvSpPr/>
          <p:nvPr/>
        </p:nvSpPr>
        <p:spPr>
          <a:xfrm>
            <a:off x="1252869" y="2433083"/>
            <a:ext cx="6005083" cy="19918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54151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5" name="Picture 4">
            <a:extLst>
              <a:ext uri="{FF2B5EF4-FFF2-40B4-BE49-F238E27FC236}">
                <a16:creationId xmlns:a16="http://schemas.microsoft.com/office/drawing/2014/main" id="{3B938B72-D947-45C4-92A7-4BF2F293B67E}"/>
              </a:ext>
            </a:extLst>
          </p:cNvPr>
          <p:cNvPicPr>
            <a:picLocks noChangeAspect="1"/>
          </p:cNvPicPr>
          <p:nvPr/>
        </p:nvPicPr>
        <p:blipFill>
          <a:blip r:embed="rId5"/>
          <a:stretch>
            <a:fillRect/>
          </a:stretch>
        </p:blipFill>
        <p:spPr>
          <a:xfrm>
            <a:off x="1036638" y="1004771"/>
            <a:ext cx="6221315" cy="3375394"/>
          </a:xfrm>
          <a:prstGeom prst="rect">
            <a:avLst/>
          </a:prstGeom>
        </p:spPr>
      </p:pic>
      <p:sp>
        <p:nvSpPr>
          <p:cNvPr id="8" name="Rectangle 7">
            <a:extLst>
              <a:ext uri="{FF2B5EF4-FFF2-40B4-BE49-F238E27FC236}">
                <a16:creationId xmlns:a16="http://schemas.microsoft.com/office/drawing/2014/main" id="{949A34DE-E782-4C31-810D-D1EE7E68AB05}"/>
              </a:ext>
            </a:extLst>
          </p:cNvPr>
          <p:cNvSpPr/>
          <p:nvPr/>
        </p:nvSpPr>
        <p:spPr>
          <a:xfrm>
            <a:off x="4380614" y="2433083"/>
            <a:ext cx="2785730" cy="5440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317F6046-69FE-46F9-BBA4-2FF05D2B1CF0}"/>
              </a:ext>
            </a:extLst>
          </p:cNvPr>
          <p:cNvSpPr>
            <a:spLocks noChangeArrowheads="1"/>
          </p:cNvSpPr>
          <p:nvPr/>
        </p:nvSpPr>
        <p:spPr bwMode="auto">
          <a:xfrm>
            <a:off x="1066800" y="4862623"/>
            <a:ext cx="70104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Planning can hold overarching tasks / projects and can be linked to other dependent tasks in RT.</a:t>
            </a:r>
          </a:p>
        </p:txBody>
      </p:sp>
    </p:spTree>
    <p:custDataLst>
      <p:tags r:id="rId1"/>
    </p:custDataLst>
    <p:extLst>
      <p:ext uri="{BB962C8B-B14F-4D97-AF65-F5344CB8AC3E}">
        <p14:creationId xmlns:p14="http://schemas.microsoft.com/office/powerpoint/2010/main" val="634032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4" name="Picture 3">
            <a:extLst>
              <a:ext uri="{FF2B5EF4-FFF2-40B4-BE49-F238E27FC236}">
                <a16:creationId xmlns:a16="http://schemas.microsoft.com/office/drawing/2014/main" id="{18630B87-A4DC-4322-9BBC-A9AB601C1A6E}"/>
              </a:ext>
            </a:extLst>
          </p:cNvPr>
          <p:cNvPicPr>
            <a:picLocks noChangeAspect="1"/>
          </p:cNvPicPr>
          <p:nvPr/>
        </p:nvPicPr>
        <p:blipFill>
          <a:blip r:embed="rId5"/>
          <a:stretch>
            <a:fillRect/>
          </a:stretch>
        </p:blipFill>
        <p:spPr>
          <a:xfrm>
            <a:off x="1036637" y="1004771"/>
            <a:ext cx="6216773" cy="3184457"/>
          </a:xfrm>
          <a:prstGeom prst="rect">
            <a:avLst/>
          </a:prstGeom>
        </p:spPr>
      </p:pic>
      <p:sp>
        <p:nvSpPr>
          <p:cNvPr id="9" name="Rectangle 2">
            <a:extLst>
              <a:ext uri="{FF2B5EF4-FFF2-40B4-BE49-F238E27FC236}">
                <a16:creationId xmlns:a16="http://schemas.microsoft.com/office/drawing/2014/main" id="{E71AB0C3-0B72-4CB5-8C4A-AD8F0A0AABAF}"/>
              </a:ext>
            </a:extLst>
          </p:cNvPr>
          <p:cNvSpPr>
            <a:spLocks noChangeArrowheads="1"/>
          </p:cNvSpPr>
          <p:nvPr/>
        </p:nvSpPr>
        <p:spPr bwMode="auto">
          <a:xfrm>
            <a:off x="838200" y="4465674"/>
            <a:ext cx="70104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Linking a ticket is done by opening the ticket, going to the links view and typing in the ticket number.</a:t>
            </a:r>
          </a:p>
        </p:txBody>
      </p:sp>
      <p:sp>
        <p:nvSpPr>
          <p:cNvPr id="10" name="Rectangle 9">
            <a:extLst>
              <a:ext uri="{FF2B5EF4-FFF2-40B4-BE49-F238E27FC236}">
                <a16:creationId xmlns:a16="http://schemas.microsoft.com/office/drawing/2014/main" id="{851FC178-768B-4E15-A0F7-315D558FDD41}"/>
              </a:ext>
            </a:extLst>
          </p:cNvPr>
          <p:cNvSpPr/>
          <p:nvPr/>
        </p:nvSpPr>
        <p:spPr>
          <a:xfrm>
            <a:off x="4433777" y="2805223"/>
            <a:ext cx="1169581" cy="150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F6F8-CC16-4A25-8D1E-73B02E0373B4}"/>
              </a:ext>
            </a:extLst>
          </p:cNvPr>
          <p:cNvSpPr/>
          <p:nvPr/>
        </p:nvSpPr>
        <p:spPr>
          <a:xfrm>
            <a:off x="5213498" y="1365398"/>
            <a:ext cx="262269" cy="150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242761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838200" y="4572000"/>
            <a:ext cx="7772400" cy="22860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1800" dirty="0"/>
              <a:t>Only the queues that a person has permission to create tickets in will be visible.</a:t>
            </a:r>
          </a:p>
        </p:txBody>
      </p:sp>
      <p:pic>
        <p:nvPicPr>
          <p:cNvPr id="4" name="Picture 3">
            <a:extLst>
              <a:ext uri="{FF2B5EF4-FFF2-40B4-BE49-F238E27FC236}">
                <a16:creationId xmlns:a16="http://schemas.microsoft.com/office/drawing/2014/main" id="{3B60B334-51F2-43E3-A75E-8E378322A5F2}"/>
              </a:ext>
            </a:extLst>
          </p:cNvPr>
          <p:cNvPicPr>
            <a:picLocks noChangeAspect="1"/>
          </p:cNvPicPr>
          <p:nvPr/>
        </p:nvPicPr>
        <p:blipFill>
          <a:blip r:embed="rId5"/>
          <a:stretch>
            <a:fillRect/>
          </a:stretch>
        </p:blipFill>
        <p:spPr>
          <a:xfrm>
            <a:off x="3219709" y="1435099"/>
            <a:ext cx="2704582" cy="2509580"/>
          </a:xfrm>
          <a:prstGeom prst="rect">
            <a:avLst/>
          </a:prstGeom>
        </p:spPr>
      </p:pic>
      <p:sp>
        <p:nvSpPr>
          <p:cNvPr id="6" name="Rectangle 5">
            <a:extLst>
              <a:ext uri="{FF2B5EF4-FFF2-40B4-BE49-F238E27FC236}">
                <a16:creationId xmlns:a16="http://schemas.microsoft.com/office/drawing/2014/main" id="{BA2046D9-7D0C-4357-9FC5-B902BB6205BD}"/>
              </a:ext>
            </a:extLst>
          </p:cNvPr>
          <p:cNvSpPr/>
          <p:nvPr/>
        </p:nvSpPr>
        <p:spPr>
          <a:xfrm>
            <a:off x="3251608" y="1705639"/>
            <a:ext cx="799398" cy="2507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08904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9" name="Rectangle 2">
            <a:extLst>
              <a:ext uri="{FF2B5EF4-FFF2-40B4-BE49-F238E27FC236}">
                <a16:creationId xmlns:a16="http://schemas.microsoft.com/office/drawing/2014/main" id="{E71AB0C3-0B72-4CB5-8C4A-AD8F0A0AABAF}"/>
              </a:ext>
            </a:extLst>
          </p:cNvPr>
          <p:cNvSpPr>
            <a:spLocks noChangeArrowheads="1"/>
          </p:cNvSpPr>
          <p:nvPr/>
        </p:nvSpPr>
        <p:spPr bwMode="auto">
          <a:xfrm>
            <a:off x="838200" y="4465674"/>
            <a:ext cx="7010400" cy="644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Ticket history is where you will view the initial ticket, comments and replies.</a:t>
            </a:r>
          </a:p>
        </p:txBody>
      </p:sp>
      <p:pic>
        <p:nvPicPr>
          <p:cNvPr id="5" name="Picture 4">
            <a:extLst>
              <a:ext uri="{FF2B5EF4-FFF2-40B4-BE49-F238E27FC236}">
                <a16:creationId xmlns:a16="http://schemas.microsoft.com/office/drawing/2014/main" id="{9B492D39-6AC3-4843-BFF5-AC18BD71E020}"/>
              </a:ext>
            </a:extLst>
          </p:cNvPr>
          <p:cNvPicPr>
            <a:picLocks noChangeAspect="1"/>
          </p:cNvPicPr>
          <p:nvPr/>
        </p:nvPicPr>
        <p:blipFill>
          <a:blip r:embed="rId5"/>
          <a:stretch>
            <a:fillRect/>
          </a:stretch>
        </p:blipFill>
        <p:spPr>
          <a:xfrm>
            <a:off x="1036637" y="1036671"/>
            <a:ext cx="6216773" cy="2505692"/>
          </a:xfrm>
          <a:prstGeom prst="rect">
            <a:avLst/>
          </a:prstGeom>
        </p:spPr>
      </p:pic>
      <p:sp>
        <p:nvSpPr>
          <p:cNvPr id="12" name="Rectangle 11">
            <a:extLst>
              <a:ext uri="{FF2B5EF4-FFF2-40B4-BE49-F238E27FC236}">
                <a16:creationId xmlns:a16="http://schemas.microsoft.com/office/drawing/2014/main" id="{DB3CD86C-6DB2-4135-B301-4870E8293CDB}"/>
              </a:ext>
            </a:extLst>
          </p:cNvPr>
          <p:cNvSpPr/>
          <p:nvPr/>
        </p:nvSpPr>
        <p:spPr>
          <a:xfrm>
            <a:off x="4240435" y="1372950"/>
            <a:ext cx="320932" cy="136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78549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12" name="Rectangle 11">
            <a:extLst>
              <a:ext uri="{FF2B5EF4-FFF2-40B4-BE49-F238E27FC236}">
                <a16:creationId xmlns:a16="http://schemas.microsoft.com/office/drawing/2014/main" id="{DB3CD86C-6DB2-4135-B301-4870E8293CDB}"/>
              </a:ext>
            </a:extLst>
          </p:cNvPr>
          <p:cNvSpPr/>
          <p:nvPr/>
        </p:nvSpPr>
        <p:spPr>
          <a:xfrm>
            <a:off x="4240435" y="1372950"/>
            <a:ext cx="320932" cy="136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7EA190-68FF-4DD6-9738-3C440E538395}"/>
              </a:ext>
            </a:extLst>
          </p:cNvPr>
          <p:cNvPicPr>
            <a:picLocks noChangeAspect="1"/>
          </p:cNvPicPr>
          <p:nvPr/>
        </p:nvPicPr>
        <p:blipFill>
          <a:blip r:embed="rId5"/>
          <a:stretch>
            <a:fillRect/>
          </a:stretch>
        </p:blipFill>
        <p:spPr>
          <a:xfrm>
            <a:off x="1024145" y="1028694"/>
            <a:ext cx="7265838" cy="2450805"/>
          </a:xfrm>
          <a:prstGeom prst="rect">
            <a:avLst/>
          </a:prstGeom>
        </p:spPr>
      </p:pic>
      <p:sp>
        <p:nvSpPr>
          <p:cNvPr id="8" name="Rectangle 2">
            <a:extLst>
              <a:ext uri="{FF2B5EF4-FFF2-40B4-BE49-F238E27FC236}">
                <a16:creationId xmlns:a16="http://schemas.microsoft.com/office/drawing/2014/main" id="{DD722D06-AC70-4235-9F45-A9545859A02F}"/>
              </a:ext>
            </a:extLst>
          </p:cNvPr>
          <p:cNvSpPr>
            <a:spLocks noChangeArrowheads="1"/>
          </p:cNvSpPr>
          <p:nvPr/>
        </p:nvSpPr>
        <p:spPr bwMode="auto">
          <a:xfrm>
            <a:off x="838200" y="4466150"/>
            <a:ext cx="7239000" cy="644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If you reply directly to a comment it will include that comment. I think it is best to go to Actions → Comment; it keeps the replies/comments clean.</a:t>
            </a:r>
          </a:p>
        </p:txBody>
      </p:sp>
      <p:sp>
        <p:nvSpPr>
          <p:cNvPr id="10" name="Rectangle 9">
            <a:extLst>
              <a:ext uri="{FF2B5EF4-FFF2-40B4-BE49-F238E27FC236}">
                <a16:creationId xmlns:a16="http://schemas.microsoft.com/office/drawing/2014/main" id="{BFC558AC-A75D-43F4-B2B7-7A5DA9561ABD}"/>
              </a:ext>
            </a:extLst>
          </p:cNvPr>
          <p:cNvSpPr/>
          <p:nvPr/>
        </p:nvSpPr>
        <p:spPr>
          <a:xfrm>
            <a:off x="7029709" y="1908122"/>
            <a:ext cx="763955" cy="1545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76584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4)">
                                      <p:cBhvr>
                                        <p:cTn id="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lstStyle/>
          <a:p>
            <a:r>
              <a:rPr lang="en-US" dirty="0"/>
              <a:t>Rocket Chat</a:t>
            </a:r>
          </a:p>
        </p:txBody>
      </p:sp>
      <p:sp>
        <p:nvSpPr>
          <p:cNvPr id="7" name="Rectangle 2">
            <a:extLst>
              <a:ext uri="{FF2B5EF4-FFF2-40B4-BE49-F238E27FC236}">
                <a16:creationId xmlns:a16="http://schemas.microsoft.com/office/drawing/2014/main" id="{4623A20F-71FB-4F1B-AB18-C39A3B977EB8}"/>
              </a:ext>
            </a:extLst>
          </p:cNvPr>
          <p:cNvSpPr txBox="1">
            <a:spLocks noChangeArrowheads="1"/>
          </p:cNvSpPr>
          <p:nvPr/>
        </p:nvSpPr>
        <p:spPr>
          <a:xfrm>
            <a:off x="914400" y="1733550"/>
            <a:ext cx="7772400" cy="24384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spcBef>
                <a:spcPts val="488"/>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Real time communications between analysts to:</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Collaborate on event investigation and incident handling.</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Work through system maintenance issues.</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Deconflict actions between teams/analysts.</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MSL entries.</a:t>
            </a:r>
          </a:p>
          <a:p>
            <a:pPr marL="0" indent="1588">
              <a:spcBef>
                <a:spcPts val="488"/>
              </a:spcBef>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400" dirty="0"/>
          </a:p>
        </p:txBody>
      </p:sp>
      <p:pic>
        <p:nvPicPr>
          <p:cNvPr id="4" name="Picture 3" descr="Icon&#10;&#10;Description automatically generated">
            <a:extLst>
              <a:ext uri="{FF2B5EF4-FFF2-40B4-BE49-F238E27FC236}">
                <a16:creationId xmlns:a16="http://schemas.microsoft.com/office/drawing/2014/main" id="{168F826A-A400-C7F8-C88C-B7A318351E21}"/>
              </a:ext>
            </a:extLst>
          </p:cNvPr>
          <p:cNvPicPr>
            <a:picLocks noChangeAspect="1"/>
          </p:cNvPicPr>
          <p:nvPr/>
        </p:nvPicPr>
        <p:blipFill>
          <a:blip r:embed="rId5"/>
          <a:stretch>
            <a:fillRect/>
          </a:stretch>
        </p:blipFill>
        <p:spPr>
          <a:xfrm>
            <a:off x="7791450" y="381000"/>
            <a:ext cx="895350" cy="895350"/>
          </a:xfrm>
          <a:prstGeom prst="rect">
            <a:avLst/>
          </a:prstGeom>
        </p:spPr>
      </p:pic>
    </p:spTree>
    <p:custDataLst>
      <p:tags r:id="rId1"/>
    </p:custDataLst>
    <p:extLst>
      <p:ext uri="{BB962C8B-B14F-4D97-AF65-F5344CB8AC3E}">
        <p14:creationId xmlns:p14="http://schemas.microsoft.com/office/powerpoint/2010/main" val="583822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fill="hold" nodeType="afterEffect">
                                  <p:stCondLst>
                                    <p:cond delay="0"/>
                                  </p:stCondLst>
                                  <p:childTnLst>
                                    <p:set>
                                      <p:cBhvr additive="repl">
                                        <p:cTn id="6" dur="1" fill="hold">
                                          <p:stCondLst>
                                            <p:cond delay="0"/>
                                          </p:stCondLst>
                                        </p:cTn>
                                        <p:tgtEl>
                                          <p:spTgt spid="7">
                                            <p:txEl>
                                              <p:pRg st="0" end="0"/>
                                            </p:txEl>
                                          </p:spTgt>
                                        </p:tgtEl>
                                        <p:attrNameLst>
                                          <p:attrName>style.visibility</p:attrName>
                                        </p:attrNameLst>
                                      </p:cBhvr>
                                      <p:to>
                                        <p:strVal val="visible"/>
                                      </p:to>
                                    </p:set>
                                    <p:animEffect transition="in" filter="fade">
                                      <p:cBhvr additive="repl">
                                        <p:cTn id="7" dur="1000"/>
                                        <p:tgtEl>
                                          <p:spTgt spid="7">
                                            <p:txEl>
                                              <p:pRg st="0" end="0"/>
                                            </p:txEl>
                                          </p:spTgt>
                                        </p:tgtEl>
                                      </p:cBhvr>
                                    </p:animEffect>
                                    <p:anim calcmode="lin" valueType="num">
                                      <p:cBhvr additive="repl">
                                        <p:cTn id="8" dur="1000" fill="hold"/>
                                        <p:tgtEl>
                                          <p:spTgt spid="7">
                                            <p:txEl>
                                              <p:pRg st="0" end="0"/>
                                            </p:txEl>
                                          </p:spTgt>
                                        </p:tgtEl>
                                        <p:attrNameLst>
                                          <p:attrName>ppt_x</p:attrName>
                                        </p:attrNameLst>
                                      </p:cBhvr>
                                      <p:tavLst>
                                        <p:tav tm="100000">
                                          <p:val>
                                            <p:strVal val="#ppt_x"/>
                                          </p:val>
                                        </p:tav>
                                        <p:tav>
                                          <p:val>
                                            <p:strVal val="#ppt_x"/>
                                          </p:val>
                                        </p:tav>
                                      </p:tavLst>
                                    </p:anim>
                                    <p:anim calcmode="lin" valueType="num">
                                      <p:cBhvr additive="repl">
                                        <p:cTn id="9" dur="1000" fill="hold"/>
                                        <p:tgtEl>
                                          <p:spTgt spid="7">
                                            <p:txEl>
                                              <p:pRg st="0" end="0"/>
                                            </p:txEl>
                                          </p:spTgt>
                                        </p:tgtEl>
                                        <p:attrNameLst>
                                          <p:attrName>ppt_y</p:attrName>
                                        </p:attrNameLst>
                                      </p:cBhvr>
                                      <p:tavLst>
                                        <p:tav tm="100000">
                                          <p:val>
                                            <p:strVal val="#ppt_y+.1"/>
                                          </p:val>
                                        </p:tav>
                                        <p:tav>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additive="repl">
                                        <p:cTn id="12" dur="1" fill="hold">
                                          <p:stCondLst>
                                            <p:cond delay="0"/>
                                          </p:stCondLst>
                                        </p:cTn>
                                        <p:tgtEl>
                                          <p:spTgt spid="7">
                                            <p:txEl>
                                              <p:pRg st="1" end="1"/>
                                            </p:txEl>
                                          </p:spTgt>
                                        </p:tgtEl>
                                        <p:attrNameLst>
                                          <p:attrName>style.visibility</p:attrName>
                                        </p:attrNameLst>
                                      </p:cBhvr>
                                      <p:to>
                                        <p:strVal val="visible"/>
                                      </p:to>
                                    </p:set>
                                    <p:animEffect transition="in" filter="randombar(horizontal)">
                                      <p:cBhvr additive="repl">
                                        <p:cTn id="13" dur="500"/>
                                        <p:tgtEl>
                                          <p:spTgt spid="7">
                                            <p:txEl>
                                              <p:pRg st="1" end="1"/>
                                            </p:txEl>
                                          </p:spTgt>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additive="repl">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additive="repl">
                                        <p:cTn id="17" dur="500"/>
                                        <p:tgtEl>
                                          <p:spTgt spid="7">
                                            <p:txEl>
                                              <p:pRg st="2" end="2"/>
                                            </p:txEl>
                                          </p:spTgt>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additive="repl">
                                        <p:cTn id="20" dur="1" fill="hold">
                                          <p:stCondLst>
                                            <p:cond delay="0"/>
                                          </p:stCondLst>
                                        </p:cTn>
                                        <p:tgtEl>
                                          <p:spTgt spid="7">
                                            <p:txEl>
                                              <p:pRg st="3" end="3"/>
                                            </p:txEl>
                                          </p:spTgt>
                                        </p:tgtEl>
                                        <p:attrNameLst>
                                          <p:attrName>style.visibility</p:attrName>
                                        </p:attrNameLst>
                                      </p:cBhvr>
                                      <p:to>
                                        <p:strVal val="visible"/>
                                      </p:to>
                                    </p:set>
                                    <p:animEffect transition="in" filter="randombar(horizontal)">
                                      <p:cBhvr additive="repl">
                                        <p:cTn id="21" dur="500"/>
                                        <p:tgtEl>
                                          <p:spTgt spid="7">
                                            <p:txEl>
                                              <p:pRg st="3" end="3"/>
                                            </p:txEl>
                                          </p:spTgt>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additive="repl">
                                        <p:cTn id="24" dur="1" fill="hold">
                                          <p:stCondLst>
                                            <p:cond delay="0"/>
                                          </p:stCondLst>
                                        </p:cTn>
                                        <p:tgtEl>
                                          <p:spTgt spid="7">
                                            <p:txEl>
                                              <p:pRg st="4" end="4"/>
                                            </p:txEl>
                                          </p:spTgt>
                                        </p:tgtEl>
                                        <p:attrNameLst>
                                          <p:attrName>style.visibility</p:attrName>
                                        </p:attrNameLst>
                                      </p:cBhvr>
                                      <p:to>
                                        <p:strVal val="visible"/>
                                      </p:to>
                                    </p:set>
                                    <p:animEffect transition="in" filter="randombar(horizontal)">
                                      <p:cBhvr additive="repl">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12" name="Rectangle 11">
            <a:extLst>
              <a:ext uri="{FF2B5EF4-FFF2-40B4-BE49-F238E27FC236}">
                <a16:creationId xmlns:a16="http://schemas.microsoft.com/office/drawing/2014/main" id="{DB3CD86C-6DB2-4135-B301-4870E8293CDB}"/>
              </a:ext>
            </a:extLst>
          </p:cNvPr>
          <p:cNvSpPr/>
          <p:nvPr/>
        </p:nvSpPr>
        <p:spPr>
          <a:xfrm>
            <a:off x="4240435" y="1372950"/>
            <a:ext cx="320932" cy="136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00658D-49CC-40F8-A7B8-3689660C65EE}"/>
              </a:ext>
            </a:extLst>
          </p:cNvPr>
          <p:cNvPicPr>
            <a:picLocks noChangeAspect="1"/>
          </p:cNvPicPr>
          <p:nvPr/>
        </p:nvPicPr>
        <p:blipFill>
          <a:blip r:embed="rId5"/>
          <a:stretch>
            <a:fillRect/>
          </a:stretch>
        </p:blipFill>
        <p:spPr>
          <a:xfrm>
            <a:off x="1043575" y="1036671"/>
            <a:ext cx="6223592" cy="2339196"/>
          </a:xfrm>
          <a:prstGeom prst="rect">
            <a:avLst/>
          </a:prstGeom>
        </p:spPr>
      </p:pic>
      <p:sp>
        <p:nvSpPr>
          <p:cNvPr id="8" name="Rectangle 2">
            <a:extLst>
              <a:ext uri="{FF2B5EF4-FFF2-40B4-BE49-F238E27FC236}">
                <a16:creationId xmlns:a16="http://schemas.microsoft.com/office/drawing/2014/main" id="{CD99765F-504D-4B8F-B6CE-850733E787F8}"/>
              </a:ext>
            </a:extLst>
          </p:cNvPr>
          <p:cNvSpPr>
            <a:spLocks noChangeArrowheads="1"/>
          </p:cNvSpPr>
          <p:nvPr/>
        </p:nvSpPr>
        <p:spPr bwMode="auto">
          <a:xfrm>
            <a:off x="952500" y="4096825"/>
            <a:ext cx="7239000" cy="1752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Ticket basics is where you modify the status, queue, owner and priority.</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You must change the ticket to the appropriate queue first before you can assign a ticket to a member that team (Applies to SOC and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ques).</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Under the “Display” tab, below reminders, you will see another “Owner” field… Many mistake that to be the owner of the ticket and it is not. You have to go through “Basics”</a:t>
            </a:r>
          </a:p>
        </p:txBody>
      </p:sp>
      <p:sp>
        <p:nvSpPr>
          <p:cNvPr id="10" name="Rectangle 9">
            <a:extLst>
              <a:ext uri="{FF2B5EF4-FFF2-40B4-BE49-F238E27FC236}">
                <a16:creationId xmlns:a16="http://schemas.microsoft.com/office/drawing/2014/main" id="{252DD772-095D-48B9-8B06-7901BDDCF1D6}"/>
              </a:ext>
            </a:extLst>
          </p:cNvPr>
          <p:cNvSpPr/>
          <p:nvPr/>
        </p:nvSpPr>
        <p:spPr>
          <a:xfrm>
            <a:off x="4540104" y="1364086"/>
            <a:ext cx="320932" cy="1457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84062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6" fill="hold" nodeType="after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barn(inHorizontal)">
                                      <p:cBhvr>
                                        <p:cTn id="13" dur="500"/>
                                        <p:tgtEl>
                                          <p:spTgt spid="8">
                                            <p:txEl>
                                              <p:pRg st="1" end="1"/>
                                            </p:txEl>
                                          </p:spTgt>
                                        </p:tgtEl>
                                      </p:cBhvr>
                                    </p:animEffect>
                                  </p:childTnLst>
                                </p:cTn>
                              </p:par>
                            </p:childTnLst>
                          </p:cTn>
                        </p:par>
                        <p:par>
                          <p:cTn id="14" fill="hold">
                            <p:stCondLst>
                              <p:cond delay="1500"/>
                            </p:stCondLst>
                            <p:childTnLst>
                              <p:par>
                                <p:cTn id="15" presetID="16" presetClass="entr" presetSubtype="26" fill="hold" nodeType="after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pic>
        <p:nvPicPr>
          <p:cNvPr id="5" name="Picture 4">
            <a:extLst>
              <a:ext uri="{FF2B5EF4-FFF2-40B4-BE49-F238E27FC236}">
                <a16:creationId xmlns:a16="http://schemas.microsoft.com/office/drawing/2014/main" id="{999F6ECA-2048-477E-B707-C5897200E298}"/>
              </a:ext>
            </a:extLst>
          </p:cNvPr>
          <p:cNvPicPr>
            <a:picLocks noChangeAspect="1"/>
          </p:cNvPicPr>
          <p:nvPr/>
        </p:nvPicPr>
        <p:blipFill>
          <a:blip r:embed="rId5"/>
          <a:stretch>
            <a:fillRect/>
          </a:stretch>
        </p:blipFill>
        <p:spPr>
          <a:xfrm>
            <a:off x="1026931" y="1008303"/>
            <a:ext cx="7481274" cy="2691827"/>
          </a:xfrm>
          <a:prstGeom prst="rect">
            <a:avLst/>
          </a:prstGeom>
        </p:spPr>
      </p:pic>
      <p:sp>
        <p:nvSpPr>
          <p:cNvPr id="9" name="Rectangle 2">
            <a:extLst>
              <a:ext uri="{FF2B5EF4-FFF2-40B4-BE49-F238E27FC236}">
                <a16:creationId xmlns:a16="http://schemas.microsoft.com/office/drawing/2014/main" id="{11FA08F8-88D5-4FCA-927A-55A0FFD9489D}"/>
              </a:ext>
            </a:extLst>
          </p:cNvPr>
          <p:cNvSpPr>
            <a:spLocks noChangeArrowheads="1"/>
          </p:cNvSpPr>
          <p:nvPr/>
        </p:nvSpPr>
        <p:spPr bwMode="auto">
          <a:xfrm>
            <a:off x="945224" y="3962400"/>
            <a:ext cx="7656512"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Articles can be used to store commonly shared information that you want to attach to tickets.</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SOC members can create and modify articles,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can view them.</a:t>
            </a:r>
          </a:p>
        </p:txBody>
      </p:sp>
      <p:sp>
        <p:nvSpPr>
          <p:cNvPr id="11" name="Rectangle 10">
            <a:extLst>
              <a:ext uri="{FF2B5EF4-FFF2-40B4-BE49-F238E27FC236}">
                <a16:creationId xmlns:a16="http://schemas.microsoft.com/office/drawing/2014/main" id="{1F6D53A7-DC14-4D9E-976F-B824D6EEB50F}"/>
              </a:ext>
            </a:extLst>
          </p:cNvPr>
          <p:cNvSpPr/>
          <p:nvPr/>
        </p:nvSpPr>
        <p:spPr>
          <a:xfrm>
            <a:off x="2232837" y="1029569"/>
            <a:ext cx="552893" cy="134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958474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00"/>
                                        <p:tgtEl>
                                          <p:spTgt spid="9">
                                            <p:txEl>
                                              <p:pRg st="1" end="1"/>
                                            </p:txEl>
                                          </p:spTgt>
                                        </p:tgtEl>
                                      </p:cBhvr>
                                    </p:animEffect>
                                    <p:anim calcmode="lin" valueType="num">
                                      <p:cBhvr>
                                        <p:cTn id="1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12" name="Rectangle 11">
            <a:extLst>
              <a:ext uri="{FF2B5EF4-FFF2-40B4-BE49-F238E27FC236}">
                <a16:creationId xmlns:a16="http://schemas.microsoft.com/office/drawing/2014/main" id="{DB3CD86C-6DB2-4135-B301-4870E8293CDB}"/>
              </a:ext>
            </a:extLst>
          </p:cNvPr>
          <p:cNvSpPr/>
          <p:nvPr/>
        </p:nvSpPr>
        <p:spPr>
          <a:xfrm>
            <a:off x="4240435" y="1372950"/>
            <a:ext cx="320932" cy="136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a:extLst>
              <a:ext uri="{FF2B5EF4-FFF2-40B4-BE49-F238E27FC236}">
                <a16:creationId xmlns:a16="http://schemas.microsoft.com/office/drawing/2014/main" id="{BEE81D67-0528-4F55-8A1D-DE3185BC1A72}"/>
              </a:ext>
            </a:extLst>
          </p:cNvPr>
          <p:cNvSpPr>
            <a:spLocks noChangeArrowheads="1"/>
          </p:cNvSpPr>
          <p:nvPr/>
        </p:nvSpPr>
        <p:spPr bwMode="auto">
          <a:xfrm>
            <a:off x="1043575" y="4848151"/>
            <a:ext cx="7239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Groups used to control permissions in RT.</a:t>
            </a:r>
          </a:p>
        </p:txBody>
      </p:sp>
      <p:pic>
        <p:nvPicPr>
          <p:cNvPr id="6" name="Picture 5">
            <a:extLst>
              <a:ext uri="{FF2B5EF4-FFF2-40B4-BE49-F238E27FC236}">
                <a16:creationId xmlns:a16="http://schemas.microsoft.com/office/drawing/2014/main" id="{2C266977-FEF5-4B08-8C25-288301751ACB}"/>
              </a:ext>
            </a:extLst>
          </p:cNvPr>
          <p:cNvPicPr>
            <a:picLocks noChangeAspect="1"/>
          </p:cNvPicPr>
          <p:nvPr/>
        </p:nvPicPr>
        <p:blipFill>
          <a:blip r:embed="rId5"/>
          <a:stretch>
            <a:fillRect/>
          </a:stretch>
        </p:blipFill>
        <p:spPr>
          <a:xfrm>
            <a:off x="1026950" y="1041986"/>
            <a:ext cx="6257940" cy="3193545"/>
          </a:xfrm>
          <a:prstGeom prst="rect">
            <a:avLst/>
          </a:prstGeom>
        </p:spPr>
      </p:pic>
    </p:spTree>
    <p:custDataLst>
      <p:tags r:id="rId1"/>
    </p:custDataLst>
    <p:extLst>
      <p:ext uri="{BB962C8B-B14F-4D97-AF65-F5344CB8AC3E}">
        <p14:creationId xmlns:p14="http://schemas.microsoft.com/office/powerpoint/2010/main" val="3915776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xEl>
                                              <p:pRg st="0" end="0"/>
                                            </p:txEl>
                                          </p:spTgt>
                                        </p:tgtEl>
                                        <p:attrNameLst>
                                          <p:attrName>ppt_x</p:attrName>
                                          <p:attrName>ppt_y</p:attrName>
                                        </p:attrNameLst>
                                      </p:cBhvr>
                                    </p:animMotion>
                                    <p:animRot by="1500000">
                                      <p:cBhvr>
                                        <p:cTn id="7" dur="125" fill="hold">
                                          <p:stCondLst>
                                            <p:cond delay="0"/>
                                          </p:stCondLst>
                                        </p:cTn>
                                        <p:tgtEl>
                                          <p:spTgt spid="13">
                                            <p:txEl>
                                              <p:pRg st="0" end="0"/>
                                            </p:txEl>
                                          </p:spTgt>
                                        </p:tgtEl>
                                        <p:attrNameLst>
                                          <p:attrName>r</p:attrName>
                                        </p:attrNameLst>
                                      </p:cBhvr>
                                    </p:animRot>
                                    <p:animRot by="-1500000">
                                      <p:cBhvr>
                                        <p:cTn id="8" dur="125" fill="hold">
                                          <p:stCondLst>
                                            <p:cond delay="125"/>
                                          </p:stCondLst>
                                        </p:cTn>
                                        <p:tgtEl>
                                          <p:spTgt spid="13">
                                            <p:txEl>
                                              <p:pRg st="0" end="0"/>
                                            </p:txEl>
                                          </p:spTgt>
                                        </p:tgtEl>
                                        <p:attrNameLst>
                                          <p:attrName>r</p:attrName>
                                        </p:attrNameLst>
                                      </p:cBhvr>
                                    </p:animRot>
                                    <p:animRot by="-1500000">
                                      <p:cBhvr>
                                        <p:cTn id="9" dur="125" fill="hold">
                                          <p:stCondLst>
                                            <p:cond delay="250"/>
                                          </p:stCondLst>
                                        </p:cTn>
                                        <p:tgtEl>
                                          <p:spTgt spid="13">
                                            <p:txEl>
                                              <p:pRg st="0" end="0"/>
                                            </p:txEl>
                                          </p:spTgt>
                                        </p:tgtEl>
                                        <p:attrNameLst>
                                          <p:attrName>r</p:attrName>
                                        </p:attrNameLst>
                                      </p:cBhvr>
                                    </p:animRot>
                                    <p:animRot by="1500000">
                                      <p:cBhvr>
                                        <p:cTn id="10" dur="125" fill="hold">
                                          <p:stCondLst>
                                            <p:cond delay="375"/>
                                          </p:stCondLst>
                                        </p:cTn>
                                        <p:tgtEl>
                                          <p:spTgt spid="1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4" name="Rectangle 2">
            <a:extLst>
              <a:ext uri="{FF2B5EF4-FFF2-40B4-BE49-F238E27FC236}">
                <a16:creationId xmlns:a16="http://schemas.microsoft.com/office/drawing/2014/main" id="{6B6A3931-82B0-4A7B-B9B9-B557C0A93D63}"/>
              </a:ext>
            </a:extLst>
          </p:cNvPr>
          <p:cNvSpPr txBox="1">
            <a:spLocks noChangeArrowheads="1"/>
          </p:cNvSpPr>
          <p:nvPr/>
        </p:nvSpPr>
        <p:spPr>
          <a:xfrm>
            <a:off x="838200" y="1396411"/>
            <a:ext cx="7772400" cy="4983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Three main types of rights in use:</a:t>
            </a:r>
          </a:p>
          <a:p>
            <a:pPr indent="-341313">
              <a:spcBef>
                <a:spcPts val="5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Global Rights</a:t>
            </a:r>
          </a:p>
          <a:p>
            <a:pPr lvl="1" indent="-284163">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Currently only used for the group “All Users” to allow users to change their own password and see articles.</a:t>
            </a:r>
          </a:p>
          <a:p>
            <a:pPr indent="-341313">
              <a:spcBef>
                <a:spcPts val="5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Group Rights</a:t>
            </a:r>
          </a:p>
          <a:p>
            <a:pPr lvl="1" indent="-284163">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Currently used only to allow “All Users” to view the saved searches that are used in dashboard creation.</a:t>
            </a:r>
          </a:p>
          <a:p>
            <a:pPr indent="-341313">
              <a:spcBef>
                <a:spcPts val="5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Queue Rights</a:t>
            </a:r>
          </a:p>
          <a:p>
            <a:pPr lvl="1" indent="-284163">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pPr>
            <a:r>
              <a:rPr lang="en-US" altLang="en-US" dirty="0"/>
              <a:t>Each group is only allowed to perform certain actions on certain ques. Least privilege ensures that the workflows go as smooth as possible.</a:t>
            </a:r>
          </a:p>
        </p:txBody>
      </p:sp>
    </p:spTree>
    <p:custDataLst>
      <p:tags r:id="rId1"/>
    </p:custDataLst>
    <p:extLst>
      <p:ext uri="{BB962C8B-B14F-4D97-AF65-F5344CB8AC3E}">
        <p14:creationId xmlns:p14="http://schemas.microsoft.com/office/powerpoint/2010/main" val="2800878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p:cTn id="11"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4">
                                            <p:txEl>
                                              <p:pRg st="1" end="1"/>
                                            </p:txEl>
                                          </p:spTgt>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p:cTn id="21"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par>
                          <p:cTn id="28" fill="hold">
                            <p:stCondLst>
                              <p:cond delay="3500"/>
                            </p:stCondLst>
                            <p:childTnLst>
                              <p:par>
                                <p:cTn id="29" presetID="53" presetClass="entr" presetSubtype="16"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p:cTn id="31"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4">
                                            <p:txEl>
                                              <p:pRg st="5" end="5"/>
                                            </p:txEl>
                                          </p:spTgt>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7" name="Rectangle 2">
            <a:extLst>
              <a:ext uri="{FF2B5EF4-FFF2-40B4-BE49-F238E27FC236}">
                <a16:creationId xmlns:a16="http://schemas.microsoft.com/office/drawing/2014/main" id="{EEF48E38-7440-4843-BB7A-D37DE3A71A2F}"/>
              </a:ext>
            </a:extLst>
          </p:cNvPr>
          <p:cNvSpPr>
            <a:spLocks noChangeArrowheads="1"/>
          </p:cNvSpPr>
          <p:nvPr/>
        </p:nvSpPr>
        <p:spPr bwMode="auto">
          <a:xfrm>
            <a:off x="1013636" y="5201094"/>
            <a:ext cx="7239000"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Users -&gt; Create</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Insert username as </a:t>
            </a:r>
            <a:r>
              <a:rPr lang="en-US" altLang="en-US" dirty="0" err="1">
                <a:solidFill>
                  <a:srgbClr val="000000"/>
                </a:solidFill>
                <a:latin typeface="Calibri" panose="020F0502020204030204" pitchFamily="34" charset="0"/>
              </a:rPr>
              <a:t>First.Last</a:t>
            </a:r>
            <a:r>
              <a:rPr lang="en-US" altLang="en-US" dirty="0">
                <a:solidFill>
                  <a:srgbClr val="000000"/>
                </a:solidFill>
                <a:latin typeface="Calibri" panose="020F0502020204030204" pitchFamily="34" charset="0"/>
              </a:rPr>
              <a:t> (Capitalization affects display but not login)</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Make sure both access control boxes are checked</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Insert your password and their new password twice (they can change it later)</a:t>
            </a:r>
          </a:p>
        </p:txBody>
      </p:sp>
      <p:pic>
        <p:nvPicPr>
          <p:cNvPr id="8" name="Picture 7">
            <a:extLst>
              <a:ext uri="{FF2B5EF4-FFF2-40B4-BE49-F238E27FC236}">
                <a16:creationId xmlns:a16="http://schemas.microsoft.com/office/drawing/2014/main" id="{93AE3BA9-0C1D-4593-9A7D-A1D027EB89EF}"/>
              </a:ext>
            </a:extLst>
          </p:cNvPr>
          <p:cNvPicPr>
            <a:picLocks noChangeAspect="1"/>
          </p:cNvPicPr>
          <p:nvPr/>
        </p:nvPicPr>
        <p:blipFill>
          <a:blip r:embed="rId5"/>
          <a:stretch>
            <a:fillRect/>
          </a:stretch>
        </p:blipFill>
        <p:spPr>
          <a:xfrm>
            <a:off x="1019419" y="1054395"/>
            <a:ext cx="4559505" cy="4006704"/>
          </a:xfrm>
          <a:prstGeom prst="rect">
            <a:avLst/>
          </a:prstGeom>
        </p:spPr>
      </p:pic>
      <p:sp>
        <p:nvSpPr>
          <p:cNvPr id="10" name="Rectangle 9">
            <a:extLst>
              <a:ext uri="{FF2B5EF4-FFF2-40B4-BE49-F238E27FC236}">
                <a16:creationId xmlns:a16="http://schemas.microsoft.com/office/drawing/2014/main" id="{CC5ACBB8-4AC7-4E9D-B971-7132FD825441}"/>
              </a:ext>
            </a:extLst>
          </p:cNvPr>
          <p:cNvSpPr/>
          <p:nvPr/>
        </p:nvSpPr>
        <p:spPr>
          <a:xfrm>
            <a:off x="3402420" y="1282995"/>
            <a:ext cx="404036" cy="1630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17A452-6B05-48CC-9D8F-27FC8000E2D7}"/>
              </a:ext>
            </a:extLst>
          </p:cNvPr>
          <p:cNvSpPr/>
          <p:nvPr/>
        </p:nvSpPr>
        <p:spPr>
          <a:xfrm>
            <a:off x="1268819" y="1765006"/>
            <a:ext cx="1304259" cy="1594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
            <a:extLst>
              <a:ext uri="{FF2B5EF4-FFF2-40B4-BE49-F238E27FC236}">
                <a16:creationId xmlns:a16="http://schemas.microsoft.com/office/drawing/2014/main" id="{ABB63537-E396-4AB7-81E5-9150BBC48710}"/>
              </a:ext>
            </a:extLst>
          </p:cNvPr>
          <p:cNvSpPr>
            <a:spLocks noChangeArrowheads="1"/>
          </p:cNvSpPr>
          <p:nvPr/>
        </p:nvSpPr>
        <p:spPr bwMode="auto">
          <a:xfrm>
            <a:off x="1268819" y="3324373"/>
            <a:ext cx="1431851" cy="684101"/>
          </a:xfrm>
          <a:prstGeom prst="rect">
            <a:avLst/>
          </a:prstGeom>
          <a:noFill/>
          <a:ln w="36720">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custDataLst>
      <p:tags r:id="rId1"/>
    </p:custDataLst>
    <p:extLst>
      <p:ext uri="{BB962C8B-B14F-4D97-AF65-F5344CB8AC3E}">
        <p14:creationId xmlns:p14="http://schemas.microsoft.com/office/powerpoint/2010/main" val="865304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outVertical)">
                                      <p:cBhvr>
                                        <p:cTn id="7" dur="500"/>
                                        <p:tgtEl>
                                          <p:spTgt spid="7">
                                            <p:txEl>
                                              <p:pRg st="0" end="0"/>
                                            </p:txEl>
                                          </p:spTgt>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arn(outVertical)">
                                      <p:cBhvr>
                                        <p:cTn id="11" dur="500"/>
                                        <p:tgtEl>
                                          <p:spTgt spid="7">
                                            <p:txEl>
                                              <p:pRg st="1" end="1"/>
                                            </p:txEl>
                                          </p:spTgt>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arn(outVertical)">
                                      <p:cBhvr>
                                        <p:cTn id="15" dur="500"/>
                                        <p:tgtEl>
                                          <p:spTgt spid="7">
                                            <p:txEl>
                                              <p:pRg st="2" end="2"/>
                                            </p:txEl>
                                          </p:spTgt>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arn(outVertical)">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13" name="Rectangle 3">
            <a:extLst>
              <a:ext uri="{FF2B5EF4-FFF2-40B4-BE49-F238E27FC236}">
                <a16:creationId xmlns:a16="http://schemas.microsoft.com/office/drawing/2014/main" id="{5780CD5A-8B2D-416E-B711-1BB75188FF32}"/>
              </a:ext>
            </a:extLst>
          </p:cNvPr>
          <p:cNvSpPr>
            <a:spLocks noChangeArrowheads="1"/>
          </p:cNvSpPr>
          <p:nvPr/>
        </p:nvSpPr>
        <p:spPr bwMode="auto">
          <a:xfrm>
            <a:off x="1217428" y="4598215"/>
            <a:ext cx="746760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5750"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1pPr>
            <a:lvl2pPr indent="-284163">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chemeClr val="tx1"/>
                </a:solidFill>
                <a:latin typeface="Arial" panose="020B0604020202020204" pitchFamily="34" charset="0"/>
                <a:ea typeface="Microsoft YaHei" panose="020B0503020204020204" pitchFamily="34" charset="-122"/>
              </a:defRPr>
            </a:lvl9pPr>
          </a:lstStyle>
          <a:p>
            <a:pPr eaLnBrk="1" hangingPunct="1">
              <a:lnSpc>
                <a:spcPct val="100000"/>
              </a:lnSpc>
            </a:pPr>
            <a:r>
              <a:rPr lang="en-US" altLang="en-US" dirty="0">
                <a:solidFill>
                  <a:srgbClr val="000000"/>
                </a:solidFill>
                <a:latin typeface="Calibri" panose="020F0502020204030204" pitchFamily="34" charset="0"/>
              </a:rPr>
              <a:t>Select Memberships, choose their groups and hit update:</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Most users will only be assigned to two groups.</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Every user </a:t>
            </a:r>
            <a:r>
              <a:rPr lang="en-US" altLang="en-US" b="1" dirty="0">
                <a:solidFill>
                  <a:srgbClr val="000000"/>
                </a:solidFill>
                <a:latin typeface="Calibri" panose="020F0502020204030204" pitchFamily="34" charset="0"/>
              </a:rPr>
              <a:t>MUST BE</a:t>
            </a:r>
            <a:r>
              <a:rPr lang="en-US" altLang="en-US" dirty="0">
                <a:solidFill>
                  <a:srgbClr val="000000"/>
                </a:solidFill>
                <a:latin typeface="Calibri" panose="020F0502020204030204" pitchFamily="34" charset="0"/>
              </a:rPr>
              <a:t> assigned to “All Users” or the dashboards won’t function.</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Select Either SOC or </a:t>
            </a:r>
            <a:r>
              <a:rPr lang="en-US" altLang="en-US" dirty="0" err="1">
                <a:solidFill>
                  <a:srgbClr val="000000"/>
                </a:solidFill>
                <a:latin typeface="Calibri" panose="020F0502020204030204" pitchFamily="34" charset="0"/>
              </a:rPr>
              <a:t>NetOps</a:t>
            </a:r>
            <a:r>
              <a:rPr lang="en-US" altLang="en-US" dirty="0">
                <a:solidFill>
                  <a:srgbClr val="000000"/>
                </a:solidFill>
                <a:latin typeface="Calibri" panose="020F0502020204030204" pitchFamily="34" charset="0"/>
              </a:rPr>
              <a:t>. Other groups should be used sparingly.</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VAM Team lead should be the Vulnerabilities Moderator.</a:t>
            </a:r>
          </a:p>
          <a:p>
            <a:pPr eaLnBrk="1" hangingPunct="1">
              <a:lnSpc>
                <a:spcPct val="100000"/>
              </a:lnSpc>
              <a:buFont typeface="Arial" panose="020B0604020202020204" pitchFamily="34" charset="0"/>
              <a:buChar char="•"/>
            </a:pPr>
            <a:r>
              <a:rPr lang="en-US" altLang="en-US" dirty="0">
                <a:solidFill>
                  <a:srgbClr val="000000"/>
                </a:solidFill>
                <a:latin typeface="Calibri" panose="020F0502020204030204" pitchFamily="34" charset="0"/>
              </a:rPr>
              <a:t>Team leads should be Task Tracker Moderators.</a:t>
            </a:r>
          </a:p>
        </p:txBody>
      </p:sp>
      <p:pic>
        <p:nvPicPr>
          <p:cNvPr id="6" name="Picture 5">
            <a:extLst>
              <a:ext uri="{FF2B5EF4-FFF2-40B4-BE49-F238E27FC236}">
                <a16:creationId xmlns:a16="http://schemas.microsoft.com/office/drawing/2014/main" id="{7892D6FF-5953-4079-9171-DA0951712682}"/>
              </a:ext>
            </a:extLst>
          </p:cNvPr>
          <p:cNvPicPr>
            <a:picLocks noChangeAspect="1"/>
          </p:cNvPicPr>
          <p:nvPr/>
        </p:nvPicPr>
        <p:blipFill>
          <a:blip r:embed="rId5"/>
          <a:stretch>
            <a:fillRect/>
          </a:stretch>
        </p:blipFill>
        <p:spPr>
          <a:xfrm>
            <a:off x="1031358" y="1020765"/>
            <a:ext cx="7324237" cy="3466175"/>
          </a:xfrm>
          <a:prstGeom prst="rect">
            <a:avLst/>
          </a:prstGeom>
        </p:spPr>
      </p:pic>
      <p:sp>
        <p:nvSpPr>
          <p:cNvPr id="15" name="Rectangle 14">
            <a:extLst>
              <a:ext uri="{FF2B5EF4-FFF2-40B4-BE49-F238E27FC236}">
                <a16:creationId xmlns:a16="http://schemas.microsoft.com/office/drawing/2014/main" id="{E431D792-31E2-439E-A368-641487C790FE}"/>
              </a:ext>
            </a:extLst>
          </p:cNvPr>
          <p:cNvSpPr/>
          <p:nvPr/>
        </p:nvSpPr>
        <p:spPr>
          <a:xfrm>
            <a:off x="1417675" y="2913322"/>
            <a:ext cx="2069805" cy="159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D44275-428B-4327-A9A3-067F6FE9EFFF}"/>
              </a:ext>
            </a:extLst>
          </p:cNvPr>
          <p:cNvSpPr/>
          <p:nvPr/>
        </p:nvSpPr>
        <p:spPr>
          <a:xfrm>
            <a:off x="1417674" y="3327990"/>
            <a:ext cx="2069805" cy="159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4">
            <a:extLst>
              <a:ext uri="{FF2B5EF4-FFF2-40B4-BE49-F238E27FC236}">
                <a16:creationId xmlns:a16="http://schemas.microsoft.com/office/drawing/2014/main" id="{AC8AA06F-5E05-42C6-8A34-B9D590C629DD}"/>
              </a:ext>
            </a:extLst>
          </p:cNvPr>
          <p:cNvSpPr>
            <a:spLocks noChangeArrowheads="1"/>
          </p:cNvSpPr>
          <p:nvPr/>
        </p:nvSpPr>
        <p:spPr bwMode="auto">
          <a:xfrm>
            <a:off x="4679583" y="1505211"/>
            <a:ext cx="639763" cy="182562"/>
          </a:xfrm>
          <a:prstGeom prst="rect">
            <a:avLst/>
          </a:prstGeom>
          <a:noFill/>
          <a:ln w="36720">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8" name="Rectangle 4">
            <a:extLst>
              <a:ext uri="{FF2B5EF4-FFF2-40B4-BE49-F238E27FC236}">
                <a16:creationId xmlns:a16="http://schemas.microsoft.com/office/drawing/2014/main" id="{0333E465-B69F-4BF9-AC0B-6175FBB7226E}"/>
              </a:ext>
            </a:extLst>
          </p:cNvPr>
          <p:cNvSpPr>
            <a:spLocks noChangeArrowheads="1"/>
          </p:cNvSpPr>
          <p:nvPr/>
        </p:nvSpPr>
        <p:spPr bwMode="auto">
          <a:xfrm>
            <a:off x="7665220" y="4188160"/>
            <a:ext cx="436789" cy="245617"/>
          </a:xfrm>
          <a:prstGeom prst="rect">
            <a:avLst/>
          </a:prstGeom>
          <a:noFill/>
          <a:ln w="36720">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Tree>
    <p:custDataLst>
      <p:tags r:id="rId1"/>
    </p:custDataLst>
    <p:extLst>
      <p:ext uri="{BB962C8B-B14F-4D97-AF65-F5344CB8AC3E}">
        <p14:creationId xmlns:p14="http://schemas.microsoft.com/office/powerpoint/2010/main" val="32012297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circle(in)">
                                      <p:cBhvr>
                                        <p:cTn id="7" dur="1000"/>
                                        <p:tgtEl>
                                          <p:spTgt spid="13">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1000"/>
                                        <p:tgtEl>
                                          <p:spTgt spid="13">
                                            <p:txEl>
                                              <p:pRg st="1" end="1"/>
                                            </p:txEl>
                                          </p:spTgt>
                                        </p:tgtEl>
                                      </p:cBhvr>
                                    </p:animEffect>
                                    <p:anim calcmode="lin" valueType="num">
                                      <p:cBhvr>
                                        <p:cTn id="1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1000"/>
                                        <p:tgtEl>
                                          <p:spTgt spid="13">
                                            <p:txEl>
                                              <p:pRg st="2" end="2"/>
                                            </p:txEl>
                                          </p:spTgt>
                                        </p:tgtEl>
                                      </p:cBhvr>
                                    </p:animEffect>
                                    <p:anim calcmode="lin" valueType="num">
                                      <p:cBhvr>
                                        <p:cTn id="18"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nodeType="after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1000"/>
                                        <p:tgtEl>
                                          <p:spTgt spid="13">
                                            <p:txEl>
                                              <p:pRg st="3" end="3"/>
                                            </p:txEl>
                                          </p:spTgt>
                                        </p:tgtEl>
                                      </p:cBhvr>
                                    </p:animEffect>
                                    <p:anim calcmode="lin" valueType="num">
                                      <p:cBhvr>
                                        <p:cTn id="24"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2" presetClass="entr" presetSubtype="0" fill="hold" nodeType="after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5000"/>
                            </p:stCondLst>
                            <p:childTnLst>
                              <p:par>
                                <p:cTn id="33" presetID="42" presetClass="entr" presetSubtype="0" fill="hold" nodeType="after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animEffect transition="in" filter="fade">
                                      <p:cBhvr>
                                        <p:cTn id="35" dur="1000"/>
                                        <p:tgtEl>
                                          <p:spTgt spid="13">
                                            <p:txEl>
                                              <p:pRg st="5" end="5"/>
                                            </p:txEl>
                                          </p:spTgt>
                                        </p:tgtEl>
                                      </p:cBhvr>
                                    </p:animEffect>
                                    <p:anim calcmode="lin" valueType="num">
                                      <p:cBhvr>
                                        <p:cTn id="36"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Request Tracker</a:t>
            </a:r>
          </a:p>
        </p:txBody>
      </p:sp>
      <p:sp>
        <p:nvSpPr>
          <p:cNvPr id="5" name="Rectangle 2">
            <a:extLst>
              <a:ext uri="{FF2B5EF4-FFF2-40B4-BE49-F238E27FC236}">
                <a16:creationId xmlns:a16="http://schemas.microsoft.com/office/drawing/2014/main" id="{98932FD5-EAAB-4A4C-BFE6-D1BBAD480223}"/>
              </a:ext>
            </a:extLst>
          </p:cNvPr>
          <p:cNvSpPr txBox="1">
            <a:spLocks noChangeArrowheads="1"/>
          </p:cNvSpPr>
          <p:nvPr/>
        </p:nvSpPr>
        <p:spPr>
          <a:xfrm>
            <a:off x="1057936" y="4646431"/>
            <a:ext cx="7772400" cy="22860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63"/>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1800" dirty="0"/>
              <a:t>Verify that the correct memberships were added.</a:t>
            </a:r>
          </a:p>
        </p:txBody>
      </p:sp>
      <p:pic>
        <p:nvPicPr>
          <p:cNvPr id="4" name="Picture 3">
            <a:extLst>
              <a:ext uri="{FF2B5EF4-FFF2-40B4-BE49-F238E27FC236}">
                <a16:creationId xmlns:a16="http://schemas.microsoft.com/office/drawing/2014/main" id="{6C7EB97C-12D0-497B-B97C-0377AFCCB70F}"/>
              </a:ext>
            </a:extLst>
          </p:cNvPr>
          <p:cNvPicPr>
            <a:picLocks noChangeAspect="1"/>
          </p:cNvPicPr>
          <p:nvPr/>
        </p:nvPicPr>
        <p:blipFill>
          <a:blip r:embed="rId5"/>
          <a:stretch>
            <a:fillRect/>
          </a:stretch>
        </p:blipFill>
        <p:spPr>
          <a:xfrm>
            <a:off x="1063255" y="1015410"/>
            <a:ext cx="5624624" cy="3508003"/>
          </a:xfrm>
          <a:prstGeom prst="rect">
            <a:avLst/>
          </a:prstGeom>
        </p:spPr>
      </p:pic>
    </p:spTree>
    <p:custDataLst>
      <p:tags r:id="rId1"/>
    </p:custDataLst>
    <p:extLst>
      <p:ext uri="{BB962C8B-B14F-4D97-AF65-F5344CB8AC3E}">
        <p14:creationId xmlns:p14="http://schemas.microsoft.com/office/powerpoint/2010/main" val="343334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err="1"/>
              <a:t>MediaWiki</a:t>
            </a:r>
            <a:endParaRPr lang="en-US" dirty="0"/>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97258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err="1"/>
              <a:t>MediaWiki</a:t>
            </a:r>
            <a:endParaRPr lang="en-US" dirty="0"/>
          </a:p>
        </p:txBody>
      </p:sp>
      <p:sp>
        <p:nvSpPr>
          <p:cNvPr id="4" name="Text Box 2">
            <a:extLst>
              <a:ext uri="{FF2B5EF4-FFF2-40B4-BE49-F238E27FC236}">
                <a16:creationId xmlns:a16="http://schemas.microsoft.com/office/drawing/2014/main" id="{131A84CE-612B-40CA-9E24-5FD74FDFC804}"/>
              </a:ext>
            </a:extLst>
          </p:cNvPr>
          <p:cNvSpPr txBox="1">
            <a:spLocks noChangeArrowheads="1"/>
          </p:cNvSpPr>
          <p:nvPr/>
        </p:nvSpPr>
        <p:spPr bwMode="auto">
          <a:xfrm>
            <a:off x="822325" y="3642637"/>
            <a:ext cx="8047038" cy="275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ea typeface="Microsoft YaHei" panose="020B0503020204020204" pitchFamily="34" charset="-122"/>
              </a:defRPr>
            </a:lvl9pPr>
          </a:lstStyle>
          <a:p>
            <a:pPr eaLnBrk="1">
              <a:lnSpc>
                <a:spcPct val="102000"/>
              </a:lnSpc>
            </a:pPr>
            <a:r>
              <a:rPr lang="en-US" altLang="en-US" dirty="0">
                <a:solidFill>
                  <a:srgbClr val="000000"/>
                </a:solidFill>
                <a:latin typeface="Calibri" panose="020F0502020204030204" pitchFamily="34" charset="0"/>
              </a:rPr>
              <a:t>Login is admin/P@ssword123</a:t>
            </a:r>
          </a:p>
          <a:p>
            <a:pPr eaLnBrk="1">
              <a:lnSpc>
                <a:spcPct val="102000"/>
              </a:lnSpc>
            </a:pPr>
            <a:endParaRPr lang="en-US" altLang="en-US" dirty="0">
              <a:solidFill>
                <a:srgbClr val="000000"/>
              </a:solidFill>
              <a:latin typeface="Calibri" panose="020F0502020204030204" pitchFamily="34" charset="0"/>
            </a:endParaRPr>
          </a:p>
          <a:p>
            <a:pPr eaLnBrk="1">
              <a:lnSpc>
                <a:spcPct val="102000"/>
              </a:lnSpc>
            </a:pPr>
            <a:r>
              <a:rPr lang="en-US" altLang="en-US" dirty="0">
                <a:solidFill>
                  <a:srgbClr val="000000"/>
                </a:solidFill>
                <a:latin typeface="Calibri" panose="020F0502020204030204" pitchFamily="34" charset="0"/>
              </a:rPr>
              <a:t>The main page is the only page protected from administration by everyone. The idea is to create a directory to organize the wiki so the user can explore it without having to search for specific pages. You can use pages as subdirectories.</a:t>
            </a:r>
          </a:p>
          <a:p>
            <a:pPr eaLnBrk="1">
              <a:lnSpc>
                <a:spcPct val="102000"/>
              </a:lnSpc>
            </a:pPr>
            <a:endParaRPr lang="en-US" altLang="en-US" dirty="0">
              <a:solidFill>
                <a:srgbClr val="000000"/>
              </a:solidFill>
              <a:latin typeface="Calibri" panose="020F0502020204030204" pitchFamily="34" charset="0"/>
            </a:endParaRPr>
          </a:p>
          <a:p>
            <a:pPr eaLnBrk="1">
              <a:lnSpc>
                <a:spcPct val="102000"/>
              </a:lnSpc>
            </a:pPr>
            <a:r>
              <a:rPr lang="en-US" altLang="en-US" dirty="0">
                <a:solidFill>
                  <a:srgbClr val="000000"/>
                </a:solidFill>
                <a:latin typeface="Calibri" panose="020F0502020204030204" pitchFamily="34" charset="0"/>
              </a:rPr>
              <a:t>To create a new page you simply search for it and if it’s not found you will be given the option to create it.</a:t>
            </a:r>
          </a:p>
          <a:p>
            <a:pPr eaLnBrk="1">
              <a:lnSpc>
                <a:spcPct val="102000"/>
              </a:lnSpc>
            </a:pPr>
            <a:endParaRPr lang="en-US" altLang="en-US" dirty="0">
              <a:solidFill>
                <a:srgbClr val="000000"/>
              </a:solidFill>
              <a:latin typeface="Calibri" panose="020F0502020204030204" pitchFamily="34" charset="0"/>
            </a:endParaRPr>
          </a:p>
          <a:p>
            <a:pPr>
              <a:lnSpc>
                <a:spcPct val="102000"/>
              </a:lnSpc>
            </a:pPr>
            <a:r>
              <a:rPr lang="en-US" altLang="en-US" dirty="0">
                <a:solidFill>
                  <a:srgbClr val="000000"/>
                </a:solidFill>
                <a:latin typeface="Calibri" panose="020F0502020204030204" pitchFamily="34" charset="0"/>
              </a:rPr>
              <a:t>Encourage analysts to learn </a:t>
            </a:r>
            <a:r>
              <a:rPr lang="en-US" altLang="en-US" dirty="0">
                <a:solidFill>
                  <a:srgbClr val="000000"/>
                </a:solidFill>
                <a:latin typeface="Calibri" panose="020F0502020204030204" pitchFamily="34" charset="0"/>
                <a:hlinkClick r:id="rId5"/>
              </a:rPr>
              <a:t>https://www.mediawiki.org/wiki/Help:Formatting</a:t>
            </a:r>
            <a:endParaRPr lang="en-US" altLang="en-US" dirty="0">
              <a:solidFill>
                <a:srgbClr val="000000"/>
              </a:solidFill>
              <a:latin typeface="Calibri" panose="020F0502020204030204" pitchFamily="34" charset="0"/>
            </a:endParaRPr>
          </a:p>
          <a:p>
            <a:pPr>
              <a:lnSpc>
                <a:spcPct val="102000"/>
              </a:lnSpc>
            </a:pPr>
            <a:endParaRPr lang="en-US" altLang="en-US" dirty="0">
              <a:solidFill>
                <a:srgbClr val="000000"/>
              </a:solidFill>
              <a:latin typeface="Calibri" panose="020F0502020204030204" pitchFamily="34" charset="0"/>
            </a:endParaRPr>
          </a:p>
        </p:txBody>
      </p:sp>
      <p:pic>
        <p:nvPicPr>
          <p:cNvPr id="6" name="Picture 5">
            <a:extLst>
              <a:ext uri="{FF2B5EF4-FFF2-40B4-BE49-F238E27FC236}">
                <a16:creationId xmlns:a16="http://schemas.microsoft.com/office/drawing/2014/main" id="{A128D7E2-81A2-3930-ED74-9F2C809C71C5}"/>
              </a:ext>
            </a:extLst>
          </p:cNvPr>
          <p:cNvPicPr>
            <a:picLocks noChangeAspect="1"/>
          </p:cNvPicPr>
          <p:nvPr/>
        </p:nvPicPr>
        <p:blipFill>
          <a:blip r:embed="rId6"/>
          <a:stretch>
            <a:fillRect/>
          </a:stretch>
        </p:blipFill>
        <p:spPr>
          <a:xfrm>
            <a:off x="838200" y="948838"/>
            <a:ext cx="6877050" cy="2626063"/>
          </a:xfrm>
          <a:prstGeom prst="rect">
            <a:avLst/>
          </a:prstGeom>
        </p:spPr>
      </p:pic>
    </p:spTree>
    <p:custDataLst>
      <p:tags r:id="rId1"/>
    </p:custDataLst>
    <p:extLst>
      <p:ext uri="{BB962C8B-B14F-4D97-AF65-F5344CB8AC3E}">
        <p14:creationId xmlns:p14="http://schemas.microsoft.com/office/powerpoint/2010/main" val="2036090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anim calcmode="lin" valueType="num">
                                      <p:cBhvr>
                                        <p:cTn id="2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r>
              <a:rPr lang="en-US" dirty="0"/>
              <a:t>Notes</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extLst>
      <p:ext uri="{BB962C8B-B14F-4D97-AF65-F5344CB8AC3E}">
        <p14:creationId xmlns:p14="http://schemas.microsoft.com/office/powerpoint/2010/main" val="1873216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lstStyle/>
          <a:p>
            <a:r>
              <a:rPr lang="en-US" dirty="0" err="1"/>
              <a:t>TheHive</a:t>
            </a:r>
            <a:endParaRPr lang="en-US" dirty="0"/>
          </a:p>
        </p:txBody>
      </p:sp>
      <p:sp>
        <p:nvSpPr>
          <p:cNvPr id="5" name="Rectangle 2">
            <a:extLst>
              <a:ext uri="{FF2B5EF4-FFF2-40B4-BE49-F238E27FC236}">
                <a16:creationId xmlns:a16="http://schemas.microsoft.com/office/drawing/2014/main" id="{B95AE238-9CA4-447A-A636-CF1F9BB1412C}"/>
              </a:ext>
            </a:extLst>
          </p:cNvPr>
          <p:cNvSpPr txBox="1">
            <a:spLocks noChangeArrowheads="1"/>
          </p:cNvSpPr>
          <p:nvPr/>
        </p:nvSpPr>
        <p:spPr>
          <a:xfrm>
            <a:off x="838200" y="1701800"/>
            <a:ext cx="7772400" cy="39497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spcBef>
                <a:spcPts val="563"/>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dirty="0"/>
              <a:t>Security Orchestration, Automation, and Response</a:t>
            </a:r>
            <a:r>
              <a:rPr lang="en-US" altLang="en-US" dirty="0"/>
              <a:t>:</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Collaborate on investigations simultaneously</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Automated workflows and case creation.</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Supports observable analyzation through Cortex</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Supports threat intelligence through MISP</a:t>
            </a:r>
          </a:p>
          <a:p>
            <a:pPr marL="0" indent="1588" algn="just">
              <a:spcBef>
                <a:spcPts val="488"/>
              </a:spcBef>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400" dirty="0"/>
          </a:p>
        </p:txBody>
      </p:sp>
      <p:pic>
        <p:nvPicPr>
          <p:cNvPr id="4" name="Picture 3" descr="A picture containing text&#10;&#10;Description automatically generated">
            <a:extLst>
              <a:ext uri="{FF2B5EF4-FFF2-40B4-BE49-F238E27FC236}">
                <a16:creationId xmlns:a16="http://schemas.microsoft.com/office/drawing/2014/main" id="{243344D0-6AEC-2EBB-D7CB-B8D5C8D87E21}"/>
              </a:ext>
            </a:extLst>
          </p:cNvPr>
          <p:cNvPicPr>
            <a:picLocks noChangeAspect="1"/>
          </p:cNvPicPr>
          <p:nvPr/>
        </p:nvPicPr>
        <p:blipFill>
          <a:blip r:embed="rId5"/>
          <a:stretch>
            <a:fillRect/>
          </a:stretch>
        </p:blipFill>
        <p:spPr>
          <a:xfrm>
            <a:off x="7810500" y="380999"/>
            <a:ext cx="898525" cy="898525"/>
          </a:xfrm>
          <a:prstGeom prst="rect">
            <a:avLst/>
          </a:prstGeom>
        </p:spPr>
      </p:pic>
    </p:spTree>
    <p:custDataLst>
      <p:tags r:id="rId1"/>
    </p:custDataLst>
    <p:extLst>
      <p:ext uri="{BB962C8B-B14F-4D97-AF65-F5344CB8AC3E}">
        <p14:creationId xmlns:p14="http://schemas.microsoft.com/office/powerpoint/2010/main" val="3857934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fill="hold" nodeType="afterEffect">
                                  <p:stCondLst>
                                    <p:cond delay="0"/>
                                  </p:stCondLst>
                                  <p:childTnLst>
                                    <p:set>
                                      <p:cBhvr additive="repl">
                                        <p:cTn id="6" dur="1" fill="hold">
                                          <p:stCondLst>
                                            <p:cond delay="0"/>
                                          </p:stCondLst>
                                        </p:cTn>
                                        <p:tgtEl>
                                          <p:spTgt spid="5">
                                            <p:txEl>
                                              <p:pRg st="0" end="0"/>
                                            </p:txEl>
                                          </p:spTgt>
                                        </p:tgtEl>
                                        <p:attrNameLst>
                                          <p:attrName>style.visibility</p:attrName>
                                        </p:attrNameLst>
                                      </p:cBhvr>
                                      <p:to>
                                        <p:strVal val="visible"/>
                                      </p:to>
                                    </p:set>
                                    <p:animEffect transition="in" filter="fade">
                                      <p:cBhvr additive="repl">
                                        <p:cTn id="7" dur="1000"/>
                                        <p:tgtEl>
                                          <p:spTgt spid="5">
                                            <p:txEl>
                                              <p:pRg st="0" end="0"/>
                                            </p:txEl>
                                          </p:spTgt>
                                        </p:tgtEl>
                                      </p:cBhvr>
                                    </p:animEffect>
                                    <p:anim calcmode="lin" valueType="num">
                                      <p:cBhvr additive="repl">
                                        <p:cTn id="8" dur="1000" fill="hold"/>
                                        <p:tgtEl>
                                          <p:spTgt spid="5">
                                            <p:txEl>
                                              <p:pRg st="0" end="0"/>
                                            </p:txEl>
                                          </p:spTgt>
                                        </p:tgtEl>
                                        <p:attrNameLst>
                                          <p:attrName>ppt_x</p:attrName>
                                        </p:attrNameLst>
                                      </p:cBhvr>
                                      <p:tavLst>
                                        <p:tav tm="100000">
                                          <p:val>
                                            <p:strVal val="#ppt_x"/>
                                          </p:val>
                                        </p:tav>
                                        <p:tav>
                                          <p:val>
                                            <p:strVal val="#ppt_x"/>
                                          </p:val>
                                        </p:tav>
                                      </p:tavLst>
                                    </p:anim>
                                    <p:anim calcmode="lin" valueType="num">
                                      <p:cBhvr additive="repl">
                                        <p:cTn id="9" dur="1000" fill="hold"/>
                                        <p:tgtEl>
                                          <p:spTgt spid="5">
                                            <p:txEl>
                                              <p:pRg st="0" end="0"/>
                                            </p:txEl>
                                          </p:spTgt>
                                        </p:tgtEl>
                                        <p:attrNameLst>
                                          <p:attrName>ppt_y</p:attrName>
                                        </p:attrNameLst>
                                      </p:cBhvr>
                                      <p:tavLst>
                                        <p:tav tm="100000">
                                          <p:val>
                                            <p:strVal val="#ppt_y+.1"/>
                                          </p:val>
                                        </p:tav>
                                        <p:tav>
                                          <p:val>
                                            <p:strVal val="#ppt_y"/>
                                          </p:val>
                                        </p:tav>
                                      </p:tavLst>
                                    </p:anim>
                                  </p:childTnLst>
                                </p:cTn>
                              </p:par>
                            </p:childTnLst>
                          </p:cTn>
                        </p:par>
                        <p:par>
                          <p:cTn id="10" fill="hold">
                            <p:stCondLst>
                              <p:cond delay="1000"/>
                            </p:stCondLst>
                            <p:childTnLst>
                              <p:par>
                                <p:cTn id="11" presetID="42" presetClass="entr" fill="hold" nodeType="afterEffect">
                                  <p:stCondLst>
                                    <p:cond delay="0"/>
                                  </p:stCondLst>
                                  <p:childTnLst>
                                    <p:set>
                                      <p:cBhvr additive="repl">
                                        <p:cTn id="12" dur="1" fill="hold">
                                          <p:stCondLst>
                                            <p:cond delay="0"/>
                                          </p:stCondLst>
                                        </p:cTn>
                                        <p:tgtEl>
                                          <p:spTgt spid="5">
                                            <p:txEl>
                                              <p:pRg st="1" end="1"/>
                                            </p:txEl>
                                          </p:spTgt>
                                        </p:tgtEl>
                                        <p:attrNameLst>
                                          <p:attrName>style.visibility</p:attrName>
                                        </p:attrNameLst>
                                      </p:cBhvr>
                                      <p:to>
                                        <p:strVal val="visible"/>
                                      </p:to>
                                    </p:set>
                                    <p:animEffect transition="in" filter="fade">
                                      <p:cBhvr additive="repl">
                                        <p:cTn id="13" dur="1000"/>
                                        <p:tgtEl>
                                          <p:spTgt spid="5">
                                            <p:txEl>
                                              <p:pRg st="1" end="1"/>
                                            </p:txEl>
                                          </p:spTgt>
                                        </p:tgtEl>
                                      </p:cBhvr>
                                    </p:animEffect>
                                    <p:anim calcmode="lin" valueType="num">
                                      <p:cBhvr additive="repl">
                                        <p:cTn id="14" dur="1000" fill="hold"/>
                                        <p:tgtEl>
                                          <p:spTgt spid="5">
                                            <p:txEl>
                                              <p:pRg st="1" end="1"/>
                                            </p:txEl>
                                          </p:spTgt>
                                        </p:tgtEl>
                                        <p:attrNameLst>
                                          <p:attrName>ppt_x</p:attrName>
                                        </p:attrNameLst>
                                      </p:cBhvr>
                                      <p:tavLst>
                                        <p:tav tm="100000">
                                          <p:val>
                                            <p:strVal val="#ppt_x"/>
                                          </p:val>
                                        </p:tav>
                                        <p:tav>
                                          <p:val>
                                            <p:strVal val="#ppt_x"/>
                                          </p:val>
                                        </p:tav>
                                      </p:tavLst>
                                    </p:anim>
                                    <p:anim calcmode="lin" valueType="num">
                                      <p:cBhvr additive="repl">
                                        <p:cTn id="15" dur="1000" fill="hold"/>
                                        <p:tgtEl>
                                          <p:spTgt spid="5">
                                            <p:txEl>
                                              <p:pRg st="1" end="1"/>
                                            </p:txEl>
                                          </p:spTgt>
                                        </p:tgtEl>
                                        <p:attrNameLst>
                                          <p:attrName>ppt_y</p:attrName>
                                        </p:attrNameLst>
                                      </p:cBhvr>
                                      <p:tavLst>
                                        <p:tav tm="100000">
                                          <p:val>
                                            <p:strVal val="#ppt_y+.1"/>
                                          </p:val>
                                        </p:tav>
                                        <p:tav>
                                          <p:val>
                                            <p:strVal val="#ppt_y"/>
                                          </p:val>
                                        </p:tav>
                                      </p:tavLst>
                                    </p:anim>
                                  </p:childTnLst>
                                </p:cTn>
                              </p:par>
                            </p:childTnLst>
                          </p:cTn>
                        </p:par>
                        <p:par>
                          <p:cTn id="16" fill="hold">
                            <p:stCondLst>
                              <p:cond delay="2000"/>
                            </p:stCondLst>
                            <p:childTnLst>
                              <p:par>
                                <p:cTn id="17" presetID="42" presetClass="entr" fill="hold" nodeType="afterEffect">
                                  <p:stCondLst>
                                    <p:cond delay="0"/>
                                  </p:stCondLst>
                                  <p:childTnLst>
                                    <p:set>
                                      <p:cBhvr additive="repl">
                                        <p:cTn id="18" dur="1" fill="hold">
                                          <p:stCondLst>
                                            <p:cond delay="0"/>
                                          </p:stCondLst>
                                        </p:cTn>
                                        <p:tgtEl>
                                          <p:spTgt spid="5">
                                            <p:txEl>
                                              <p:pRg st="2" end="2"/>
                                            </p:txEl>
                                          </p:spTgt>
                                        </p:tgtEl>
                                        <p:attrNameLst>
                                          <p:attrName>style.visibility</p:attrName>
                                        </p:attrNameLst>
                                      </p:cBhvr>
                                      <p:to>
                                        <p:strVal val="visible"/>
                                      </p:to>
                                    </p:set>
                                    <p:animEffect transition="in" filter="fade">
                                      <p:cBhvr additive="repl">
                                        <p:cTn id="19" dur="1000"/>
                                        <p:tgtEl>
                                          <p:spTgt spid="5">
                                            <p:txEl>
                                              <p:pRg st="2" end="2"/>
                                            </p:txEl>
                                          </p:spTgt>
                                        </p:tgtEl>
                                      </p:cBhvr>
                                    </p:animEffect>
                                    <p:anim calcmode="lin" valueType="num">
                                      <p:cBhvr additive="repl">
                                        <p:cTn id="20" dur="1000" fill="hold"/>
                                        <p:tgtEl>
                                          <p:spTgt spid="5">
                                            <p:txEl>
                                              <p:pRg st="2" end="2"/>
                                            </p:txEl>
                                          </p:spTgt>
                                        </p:tgtEl>
                                        <p:attrNameLst>
                                          <p:attrName>ppt_x</p:attrName>
                                        </p:attrNameLst>
                                      </p:cBhvr>
                                      <p:tavLst>
                                        <p:tav tm="100000">
                                          <p:val>
                                            <p:strVal val="#ppt_x"/>
                                          </p:val>
                                        </p:tav>
                                        <p:tav>
                                          <p:val>
                                            <p:strVal val="#ppt_x"/>
                                          </p:val>
                                        </p:tav>
                                      </p:tavLst>
                                    </p:anim>
                                    <p:anim calcmode="lin" valueType="num">
                                      <p:cBhvr additive="repl">
                                        <p:cTn id="21" dur="1000" fill="hold"/>
                                        <p:tgtEl>
                                          <p:spTgt spid="5">
                                            <p:txEl>
                                              <p:pRg st="2" end="2"/>
                                            </p:txEl>
                                          </p:spTgt>
                                        </p:tgtEl>
                                        <p:attrNameLst>
                                          <p:attrName>ppt_y</p:attrName>
                                        </p:attrNameLst>
                                      </p:cBhvr>
                                      <p:tavLst>
                                        <p:tav tm="100000">
                                          <p:val>
                                            <p:strVal val="#ppt_y+.1"/>
                                          </p:val>
                                        </p:tav>
                                        <p:tav>
                                          <p:val>
                                            <p:strVal val="#ppt_y"/>
                                          </p:val>
                                        </p:tav>
                                      </p:tavLst>
                                    </p:anim>
                                  </p:childTnLst>
                                </p:cTn>
                              </p:par>
                            </p:childTnLst>
                          </p:cTn>
                        </p:par>
                        <p:par>
                          <p:cTn id="22" fill="hold">
                            <p:stCondLst>
                              <p:cond delay="3000"/>
                            </p:stCondLst>
                            <p:childTnLst>
                              <p:par>
                                <p:cTn id="23" presetID="42" presetClass="entr" fill="hold" nodeType="afterEffect">
                                  <p:stCondLst>
                                    <p:cond delay="0"/>
                                  </p:stCondLst>
                                  <p:childTnLst>
                                    <p:set>
                                      <p:cBhvr additive="repl">
                                        <p:cTn id="24" dur="1" fill="hold">
                                          <p:stCondLst>
                                            <p:cond delay="0"/>
                                          </p:stCondLst>
                                        </p:cTn>
                                        <p:tgtEl>
                                          <p:spTgt spid="5">
                                            <p:txEl>
                                              <p:pRg st="3" end="3"/>
                                            </p:txEl>
                                          </p:spTgt>
                                        </p:tgtEl>
                                        <p:attrNameLst>
                                          <p:attrName>style.visibility</p:attrName>
                                        </p:attrNameLst>
                                      </p:cBhvr>
                                      <p:to>
                                        <p:strVal val="visible"/>
                                      </p:to>
                                    </p:set>
                                    <p:animEffect transition="in" filter="fade">
                                      <p:cBhvr additive="repl">
                                        <p:cTn id="25" dur="1000"/>
                                        <p:tgtEl>
                                          <p:spTgt spid="5">
                                            <p:txEl>
                                              <p:pRg st="3" end="3"/>
                                            </p:txEl>
                                          </p:spTgt>
                                        </p:tgtEl>
                                      </p:cBhvr>
                                    </p:animEffect>
                                    <p:anim calcmode="lin" valueType="num">
                                      <p:cBhvr additive="repl">
                                        <p:cTn id="26" dur="1000" fill="hold"/>
                                        <p:tgtEl>
                                          <p:spTgt spid="5">
                                            <p:txEl>
                                              <p:pRg st="3" end="3"/>
                                            </p:txEl>
                                          </p:spTgt>
                                        </p:tgtEl>
                                        <p:attrNameLst>
                                          <p:attrName>ppt_x</p:attrName>
                                        </p:attrNameLst>
                                      </p:cBhvr>
                                      <p:tavLst>
                                        <p:tav tm="100000">
                                          <p:val>
                                            <p:strVal val="#ppt_x"/>
                                          </p:val>
                                        </p:tav>
                                        <p:tav>
                                          <p:val>
                                            <p:strVal val="#ppt_x"/>
                                          </p:val>
                                        </p:tav>
                                      </p:tavLst>
                                    </p:anim>
                                    <p:anim calcmode="lin" valueType="num">
                                      <p:cBhvr additive="repl">
                                        <p:cTn id="27" dur="1000" fill="hold"/>
                                        <p:tgtEl>
                                          <p:spTgt spid="5">
                                            <p:txEl>
                                              <p:pRg st="3" end="3"/>
                                            </p:txEl>
                                          </p:spTgt>
                                        </p:tgtEl>
                                        <p:attrNameLst>
                                          <p:attrName>ppt_y</p:attrName>
                                        </p:attrNameLst>
                                      </p:cBhvr>
                                      <p:tavLst>
                                        <p:tav tm="100000">
                                          <p:val>
                                            <p:strVal val="#ppt_y+.1"/>
                                          </p:val>
                                        </p:tav>
                                        <p:tav>
                                          <p:val>
                                            <p:strVal val="#ppt_y"/>
                                          </p:val>
                                        </p:tav>
                                      </p:tavLst>
                                    </p:anim>
                                  </p:childTnLst>
                                </p:cTn>
                              </p:par>
                            </p:childTnLst>
                          </p:cTn>
                        </p:par>
                        <p:par>
                          <p:cTn id="28" fill="hold">
                            <p:stCondLst>
                              <p:cond delay="4000"/>
                            </p:stCondLst>
                            <p:childTnLst>
                              <p:par>
                                <p:cTn id="29" presetID="42" presetClass="entr" fill="hold" nodeType="afterEffect">
                                  <p:stCondLst>
                                    <p:cond delay="0"/>
                                  </p:stCondLst>
                                  <p:childTnLst>
                                    <p:set>
                                      <p:cBhvr additive="repl">
                                        <p:cTn id="30" dur="1" fill="hold">
                                          <p:stCondLst>
                                            <p:cond delay="0"/>
                                          </p:stCondLst>
                                        </p:cTn>
                                        <p:tgtEl>
                                          <p:spTgt spid="5">
                                            <p:txEl>
                                              <p:pRg st="4" end="4"/>
                                            </p:txEl>
                                          </p:spTgt>
                                        </p:tgtEl>
                                        <p:attrNameLst>
                                          <p:attrName>style.visibility</p:attrName>
                                        </p:attrNameLst>
                                      </p:cBhvr>
                                      <p:to>
                                        <p:strVal val="visible"/>
                                      </p:to>
                                    </p:set>
                                    <p:animEffect transition="in" filter="fade">
                                      <p:cBhvr additive="repl">
                                        <p:cTn id="31" dur="1000"/>
                                        <p:tgtEl>
                                          <p:spTgt spid="5">
                                            <p:txEl>
                                              <p:pRg st="4" end="4"/>
                                            </p:txEl>
                                          </p:spTgt>
                                        </p:tgtEl>
                                      </p:cBhvr>
                                    </p:animEffect>
                                    <p:anim calcmode="lin" valueType="num">
                                      <p:cBhvr additive="repl">
                                        <p:cTn id="32" dur="1000" fill="hold"/>
                                        <p:tgtEl>
                                          <p:spTgt spid="5">
                                            <p:txEl>
                                              <p:pRg st="4" end="4"/>
                                            </p:txEl>
                                          </p:spTgt>
                                        </p:tgtEl>
                                        <p:attrNameLst>
                                          <p:attrName>ppt_x</p:attrName>
                                        </p:attrNameLst>
                                      </p:cBhvr>
                                      <p:tavLst>
                                        <p:tav tm="100000">
                                          <p:val>
                                            <p:strVal val="#ppt_x"/>
                                          </p:val>
                                        </p:tav>
                                        <p:tav>
                                          <p:val>
                                            <p:strVal val="#ppt_x"/>
                                          </p:val>
                                        </p:tav>
                                      </p:tavLst>
                                    </p:anim>
                                    <p:anim calcmode="lin" valueType="num">
                                      <p:cBhvr additive="repl">
                                        <p:cTn id="33" dur="1000" fill="hold"/>
                                        <p:tgtEl>
                                          <p:spTgt spid="5">
                                            <p:txEl>
                                              <p:pRg st="4" end="4"/>
                                            </p:txEl>
                                          </p:spTgt>
                                        </p:tgtEl>
                                        <p:attrNameLst>
                                          <p:attrName>ppt_y</p:attrName>
                                        </p:attrNameLst>
                                      </p:cBhvr>
                                      <p:tavLst>
                                        <p:tav tm="100000">
                                          <p:val>
                                            <p:strVal val="#ppt_y+.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Additional Notes</a:t>
            </a:r>
          </a:p>
        </p:txBody>
      </p:sp>
      <p:sp>
        <p:nvSpPr>
          <p:cNvPr id="3" name="TextBox 2">
            <a:extLst>
              <a:ext uri="{FF2B5EF4-FFF2-40B4-BE49-F238E27FC236}">
                <a16:creationId xmlns:a16="http://schemas.microsoft.com/office/drawing/2014/main" id="{C549E7B0-7089-4D84-8A32-582FBA64EBA0}"/>
              </a:ext>
            </a:extLst>
          </p:cNvPr>
          <p:cNvSpPr txBox="1"/>
          <p:nvPr/>
        </p:nvSpPr>
        <p:spPr>
          <a:xfrm>
            <a:off x="847897" y="1034931"/>
            <a:ext cx="7789025" cy="1200329"/>
          </a:xfrm>
          <a:prstGeom prst="rect">
            <a:avLst/>
          </a:prstGeom>
          <a:noFill/>
        </p:spPr>
        <p:txBody>
          <a:bodyPr wrap="square" rtlCol="0">
            <a:spAutoFit/>
          </a:bodyPr>
          <a:lstStyle/>
          <a:p>
            <a:r>
              <a:rPr lang="en-US" dirty="0"/>
              <a:t>The </a:t>
            </a:r>
            <a:r>
              <a:rPr lang="en-US" dirty="0" err="1"/>
              <a:t>timezone</a:t>
            </a:r>
            <a:r>
              <a:rPr lang="en-US" dirty="0"/>
              <a:t> for RT and </a:t>
            </a:r>
            <a:r>
              <a:rPr lang="en-US" dirty="0" err="1"/>
              <a:t>MediaWiki</a:t>
            </a:r>
            <a:r>
              <a:rPr lang="en-US" dirty="0"/>
              <a:t> is set in:</a:t>
            </a:r>
          </a:p>
          <a:p>
            <a:r>
              <a:rPr lang="en-US" dirty="0"/>
              <a:t>  -/opt/rt5/etc/RT_SiteConfig.pm</a:t>
            </a:r>
          </a:p>
          <a:p>
            <a:r>
              <a:rPr lang="en-US" dirty="0"/>
              <a:t>  -/</a:t>
            </a:r>
            <a:r>
              <a:rPr lang="en-US" dirty="0" err="1"/>
              <a:t>var</a:t>
            </a:r>
            <a:r>
              <a:rPr lang="en-US" dirty="0"/>
              <a:t>/www/</a:t>
            </a:r>
            <a:r>
              <a:rPr lang="en-US" dirty="0" err="1"/>
              <a:t>mediawiki</a:t>
            </a:r>
            <a:r>
              <a:rPr lang="en-US" dirty="0"/>
              <a:t>/</a:t>
            </a:r>
            <a:r>
              <a:rPr lang="en-US" dirty="0" err="1"/>
              <a:t>LocalSettings.php</a:t>
            </a:r>
            <a:endParaRPr lang="en-US" dirty="0"/>
          </a:p>
          <a:p>
            <a:r>
              <a:rPr lang="en-US" dirty="0"/>
              <a:t>Restart Apache for changes to take effect.</a:t>
            </a:r>
          </a:p>
        </p:txBody>
      </p:sp>
    </p:spTree>
    <p:custDataLst>
      <p:tags r:id="rId1"/>
    </p:custDataLst>
    <p:extLst>
      <p:ext uri="{BB962C8B-B14F-4D97-AF65-F5344CB8AC3E}">
        <p14:creationId xmlns:p14="http://schemas.microsoft.com/office/powerpoint/2010/main" val="833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090528" y="1102240"/>
            <a:ext cx="4191000" cy="752475"/>
          </a:xfrm>
        </p:spPr>
        <p:txBody>
          <a:bodyPr>
            <a:noAutofit/>
          </a:bodyPr>
          <a:lstStyle/>
          <a:p>
            <a:pPr algn="r">
              <a:defRPr/>
            </a:pPr>
            <a:r>
              <a:rPr lang="en-US" dirty="0"/>
              <a:t>The End</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
        <p:nvSpPr>
          <p:cNvPr id="5" name="Rectangle 2">
            <a:extLst>
              <a:ext uri="{FF2B5EF4-FFF2-40B4-BE49-F238E27FC236}">
                <a16:creationId xmlns:a16="http://schemas.microsoft.com/office/drawing/2014/main" id="{22A00E33-A615-4C32-886B-C5D4FEA4D421}"/>
              </a:ext>
            </a:extLst>
          </p:cNvPr>
          <p:cNvSpPr>
            <a:spLocks noChangeArrowheads="1"/>
          </p:cNvSpPr>
          <p:nvPr/>
        </p:nvSpPr>
        <p:spPr bwMode="auto">
          <a:xfrm>
            <a:off x="978195" y="3261354"/>
            <a:ext cx="7697972" cy="921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chemeClr val="tx1"/>
                </a:solidFill>
                <a:latin typeface="Arial" panose="020B0604020202020204" pitchFamily="34" charset="0"/>
                <a:ea typeface="Microsoft YaHei" panose="020B0503020204020204" pitchFamily="34" charset="-122"/>
              </a:defRPr>
            </a:lvl9pPr>
          </a:lstStyle>
          <a:p>
            <a:pPr algn="ctr">
              <a:lnSpc>
                <a:spcPct val="100000"/>
              </a:lnSpc>
            </a:pPr>
            <a:r>
              <a:rPr lang="en-US" altLang="en-US" dirty="0">
                <a:solidFill>
                  <a:srgbClr val="000000"/>
                </a:solidFill>
                <a:latin typeface="Calibri" panose="020F0502020204030204" pitchFamily="34" charset="0"/>
              </a:rPr>
              <a:t>This is the first automated release of the Security Farm SOC; please report bugs/issues on GitHub: </a:t>
            </a:r>
            <a:r>
              <a:rPr lang="en-US" altLang="en-US" dirty="0">
                <a:solidFill>
                  <a:srgbClr val="000000"/>
                </a:solidFill>
                <a:latin typeface="Calibri" panose="020F0502020204030204" pitchFamily="34" charset="0"/>
                <a:hlinkClick r:id="rId6"/>
              </a:rPr>
              <a:t>https://github.com/Security-Farm/security-farm-soc</a:t>
            </a:r>
            <a:endParaRPr lang="en-US" altLang="en-US" dirty="0">
              <a:solidFill>
                <a:srgbClr val="000000"/>
              </a:solidFill>
              <a:latin typeface="Calibri" panose="020F0502020204030204" pitchFamily="34" charset="0"/>
            </a:endParaRPr>
          </a:p>
          <a:p>
            <a:pPr algn="ctr">
              <a:lnSpc>
                <a:spcPct val="100000"/>
              </a:lnSpc>
            </a:pPr>
            <a:endParaRPr lang="en-US" altLang="en-US" dirty="0">
              <a:solidFill>
                <a:srgbClr val="00000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934944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lstStyle/>
          <a:p>
            <a:r>
              <a:rPr lang="en-US" dirty="0"/>
              <a:t>Request Tracker</a:t>
            </a:r>
          </a:p>
        </p:txBody>
      </p:sp>
      <p:sp>
        <p:nvSpPr>
          <p:cNvPr id="5" name="Rectangle 2">
            <a:extLst>
              <a:ext uri="{FF2B5EF4-FFF2-40B4-BE49-F238E27FC236}">
                <a16:creationId xmlns:a16="http://schemas.microsoft.com/office/drawing/2014/main" id="{D3B5BB0A-9A01-44D3-9476-2E6D74AC58F5}"/>
              </a:ext>
            </a:extLst>
          </p:cNvPr>
          <p:cNvSpPr txBox="1">
            <a:spLocks noChangeArrowheads="1"/>
          </p:cNvSpPr>
          <p:nvPr/>
        </p:nvSpPr>
        <p:spPr>
          <a:xfrm>
            <a:off x="838200" y="1663700"/>
            <a:ext cx="7772400" cy="4525963"/>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spcBef>
                <a:spcPts val="563"/>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A ticketing system to support:</a:t>
            </a:r>
            <a:endParaRPr lang="en-US" altLang="en-US" sz="1000" dirty="0"/>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Team and individual taskings / status updates, plans and projects tracking, outcomes, metrics and records of actions taken.</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err="1"/>
              <a:t>NetOps</a:t>
            </a:r>
            <a:r>
              <a:rPr lang="en-US" altLang="en-US" sz="2400" dirty="0"/>
              <a:t> interaction when requesting information, changes to the network or other actions.</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err="1"/>
              <a:t>NetOps</a:t>
            </a:r>
            <a:r>
              <a:rPr lang="en-US" altLang="en-US" sz="2400" dirty="0"/>
              <a:t> support for implementation of vulnerability mitigations.</a:t>
            </a:r>
          </a:p>
          <a:p>
            <a:pPr marL="0" indent="1588" algn="just">
              <a:spcBef>
                <a:spcPts val="488"/>
              </a:spcBef>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400" dirty="0"/>
          </a:p>
        </p:txBody>
      </p:sp>
      <p:pic>
        <p:nvPicPr>
          <p:cNvPr id="4" name="Picture 3" descr="Icon&#10;&#10;Description automatically generated">
            <a:extLst>
              <a:ext uri="{FF2B5EF4-FFF2-40B4-BE49-F238E27FC236}">
                <a16:creationId xmlns:a16="http://schemas.microsoft.com/office/drawing/2014/main" id="{3D15E722-3ADF-EF9A-5355-27A4051BAC56}"/>
              </a:ext>
            </a:extLst>
          </p:cNvPr>
          <p:cNvPicPr>
            <a:picLocks noChangeAspect="1"/>
          </p:cNvPicPr>
          <p:nvPr/>
        </p:nvPicPr>
        <p:blipFill>
          <a:blip r:embed="rId5"/>
          <a:stretch>
            <a:fillRect/>
          </a:stretch>
        </p:blipFill>
        <p:spPr>
          <a:xfrm>
            <a:off x="7810500" y="360362"/>
            <a:ext cx="895350" cy="895350"/>
          </a:xfrm>
          <a:prstGeom prst="rect">
            <a:avLst/>
          </a:prstGeom>
        </p:spPr>
      </p:pic>
    </p:spTree>
    <p:custDataLst>
      <p:tags r:id="rId1"/>
    </p:custDataLst>
    <p:extLst>
      <p:ext uri="{BB962C8B-B14F-4D97-AF65-F5344CB8AC3E}">
        <p14:creationId xmlns:p14="http://schemas.microsoft.com/office/powerpoint/2010/main" val="324151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additive="repl">
                                        <p:cTn id="6" dur="1" fill="hold">
                                          <p:stCondLst>
                                            <p:cond delay="0"/>
                                          </p:stCondLst>
                                        </p:cTn>
                                        <p:tgtEl>
                                          <p:spTgt spid="5">
                                            <p:txEl>
                                              <p:pRg st="0" end="0"/>
                                            </p:txEl>
                                          </p:spTgt>
                                        </p:tgtEl>
                                        <p:attrNameLst>
                                          <p:attrName>style.visibility</p:attrName>
                                        </p:attrNameLst>
                                      </p:cBhvr>
                                      <p:to>
                                        <p:strVal val="visible"/>
                                      </p:to>
                                    </p:set>
                                    <p:animEffect transition="in" filter="fade">
                                      <p:cBhvr additive="repl">
                                        <p:cTn id="7" dur="500"/>
                                        <p:tgtEl>
                                          <p:spTgt spid="5">
                                            <p:txEl>
                                              <p:pRg st="0" end="0"/>
                                            </p:txEl>
                                          </p:spTgt>
                                        </p:tgtEl>
                                      </p:cBhvr>
                                    </p:animEffect>
                                  </p:childTnLst>
                                </p:cTn>
                              </p:par>
                            </p:childTnLst>
                          </p:cTn>
                        </p:par>
                        <p:par>
                          <p:cTn id="8" fill="hold">
                            <p:stCondLst>
                              <p:cond delay="500"/>
                            </p:stCondLst>
                            <p:childTnLst>
                              <p:par>
                                <p:cTn id="9" presetID="21" presetClass="entr" presetSubtype="2" fill="hold" nodeType="afterEffect">
                                  <p:stCondLst>
                                    <p:cond delay="0"/>
                                  </p:stCondLst>
                                  <p:childTnLst>
                                    <p:set>
                                      <p:cBhvr additive="repl">
                                        <p:cTn id="10" dur="1" fill="hold">
                                          <p:stCondLst>
                                            <p:cond delay="0"/>
                                          </p:stCondLst>
                                        </p:cTn>
                                        <p:tgtEl>
                                          <p:spTgt spid="5">
                                            <p:txEl>
                                              <p:pRg st="1" end="1"/>
                                            </p:txEl>
                                          </p:spTgt>
                                        </p:tgtEl>
                                        <p:attrNameLst>
                                          <p:attrName>style.visibility</p:attrName>
                                        </p:attrNameLst>
                                      </p:cBhvr>
                                      <p:to>
                                        <p:strVal val="visible"/>
                                      </p:to>
                                    </p:set>
                                    <p:animEffect transition="in" filter="wheel(2)">
                                      <p:cBhvr additive="repl">
                                        <p:cTn id="11" dur="1000"/>
                                        <p:tgtEl>
                                          <p:spTgt spid="5">
                                            <p:txEl>
                                              <p:pRg st="1" end="1"/>
                                            </p:txEl>
                                          </p:spTgt>
                                        </p:tgtEl>
                                      </p:cBhvr>
                                    </p:animEffect>
                                  </p:childTnLst>
                                </p:cTn>
                              </p:par>
                            </p:childTnLst>
                          </p:cTn>
                        </p:par>
                        <p:par>
                          <p:cTn id="12" fill="hold">
                            <p:stCondLst>
                              <p:cond delay="1500"/>
                            </p:stCondLst>
                            <p:childTnLst>
                              <p:par>
                                <p:cTn id="13" presetID="21" presetClass="entr" presetSubtype="2" fill="hold" nodeType="afterEffect">
                                  <p:stCondLst>
                                    <p:cond delay="0"/>
                                  </p:stCondLst>
                                  <p:childTnLst>
                                    <p:set>
                                      <p:cBhvr additive="repl">
                                        <p:cTn id="14" dur="1" fill="hold">
                                          <p:stCondLst>
                                            <p:cond delay="0"/>
                                          </p:stCondLst>
                                        </p:cTn>
                                        <p:tgtEl>
                                          <p:spTgt spid="5">
                                            <p:txEl>
                                              <p:pRg st="2" end="2"/>
                                            </p:txEl>
                                          </p:spTgt>
                                        </p:tgtEl>
                                        <p:attrNameLst>
                                          <p:attrName>style.visibility</p:attrName>
                                        </p:attrNameLst>
                                      </p:cBhvr>
                                      <p:to>
                                        <p:strVal val="visible"/>
                                      </p:to>
                                    </p:set>
                                    <p:animEffect transition="in" filter="wheel(2)">
                                      <p:cBhvr additive="repl">
                                        <p:cTn id="15" dur="1000"/>
                                        <p:tgtEl>
                                          <p:spTgt spid="5">
                                            <p:txEl>
                                              <p:pRg st="2" end="2"/>
                                            </p:txEl>
                                          </p:spTgt>
                                        </p:tgtEl>
                                      </p:cBhvr>
                                    </p:animEffect>
                                  </p:childTnLst>
                                </p:cTn>
                              </p:par>
                            </p:childTnLst>
                          </p:cTn>
                        </p:par>
                        <p:par>
                          <p:cTn id="16" fill="hold">
                            <p:stCondLst>
                              <p:cond delay="2500"/>
                            </p:stCondLst>
                            <p:childTnLst>
                              <p:par>
                                <p:cTn id="17" presetID="21" presetClass="entr" presetSubtype="2" fill="hold" nodeType="afterEffect">
                                  <p:stCondLst>
                                    <p:cond delay="0"/>
                                  </p:stCondLst>
                                  <p:childTnLst>
                                    <p:set>
                                      <p:cBhvr additive="repl">
                                        <p:cTn id="18" dur="1" fill="hold">
                                          <p:stCondLst>
                                            <p:cond delay="0"/>
                                          </p:stCondLst>
                                        </p:cTn>
                                        <p:tgtEl>
                                          <p:spTgt spid="5">
                                            <p:txEl>
                                              <p:pRg st="3" end="3"/>
                                            </p:txEl>
                                          </p:spTgt>
                                        </p:tgtEl>
                                        <p:attrNameLst>
                                          <p:attrName>style.visibility</p:attrName>
                                        </p:attrNameLst>
                                      </p:cBhvr>
                                      <p:to>
                                        <p:strVal val="visible"/>
                                      </p:to>
                                    </p:set>
                                    <p:animEffect transition="in" filter="wheel(2)">
                                      <p:cBhvr additive="repl">
                                        <p:cTn id="1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lstStyle/>
          <a:p>
            <a:r>
              <a:rPr lang="en-US" dirty="0" err="1"/>
              <a:t>MediaWiki</a:t>
            </a:r>
            <a:endParaRPr lang="en-US" dirty="0"/>
          </a:p>
        </p:txBody>
      </p:sp>
      <p:sp>
        <p:nvSpPr>
          <p:cNvPr id="5" name="Rectangle 2">
            <a:extLst>
              <a:ext uri="{FF2B5EF4-FFF2-40B4-BE49-F238E27FC236}">
                <a16:creationId xmlns:a16="http://schemas.microsoft.com/office/drawing/2014/main" id="{8764EBD9-1411-45F2-A20D-7E8ACE7FD475}"/>
              </a:ext>
            </a:extLst>
          </p:cNvPr>
          <p:cNvSpPr txBox="1">
            <a:spLocks noChangeArrowheads="1"/>
          </p:cNvSpPr>
          <p:nvPr/>
        </p:nvSpPr>
        <p:spPr>
          <a:xfrm>
            <a:off x="838200" y="1695450"/>
            <a:ext cx="6864350" cy="4525963"/>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spcBef>
                <a:spcPts val="563"/>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All Things Documentation</a:t>
            </a:r>
            <a:endParaRPr lang="en-US" altLang="en-US" sz="1000" dirty="0"/>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Analyst techniques, tactics and procedures.</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Tool guides / examples.</a:t>
            </a:r>
          </a:p>
          <a:p>
            <a:pPr indent="-341313" algn="just">
              <a:spcBef>
                <a:spcPts val="4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sz="2400" dirty="0"/>
              <a:t>General information appropriate for a wiki format; intended to compliment a file share. </a:t>
            </a:r>
          </a:p>
          <a:p>
            <a:pPr lvl="1" indent="-284163" algn="just">
              <a:spcBef>
                <a:spcPts val="4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File uploads are intended to be for static documentation that isn’t changed too often.</a:t>
            </a:r>
          </a:p>
          <a:p>
            <a:pPr marL="0" indent="1588" algn="just">
              <a:spcBef>
                <a:spcPts val="488"/>
              </a:spcBef>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endParaRPr lang="en-US" altLang="en-US" sz="2400" dirty="0"/>
          </a:p>
        </p:txBody>
      </p:sp>
      <p:pic>
        <p:nvPicPr>
          <p:cNvPr id="4" name="Picture 3" descr="Diagram&#10;&#10;Description automatically generated">
            <a:extLst>
              <a:ext uri="{FF2B5EF4-FFF2-40B4-BE49-F238E27FC236}">
                <a16:creationId xmlns:a16="http://schemas.microsoft.com/office/drawing/2014/main" id="{F0760ECF-F081-6ACA-F527-93FAE99A2533}"/>
              </a:ext>
            </a:extLst>
          </p:cNvPr>
          <p:cNvPicPr>
            <a:picLocks noChangeAspect="1"/>
          </p:cNvPicPr>
          <p:nvPr/>
        </p:nvPicPr>
        <p:blipFill>
          <a:blip r:embed="rId5"/>
          <a:stretch>
            <a:fillRect/>
          </a:stretch>
        </p:blipFill>
        <p:spPr>
          <a:xfrm>
            <a:off x="7797800" y="381000"/>
            <a:ext cx="889000" cy="889000"/>
          </a:xfrm>
          <a:prstGeom prst="rect">
            <a:avLst/>
          </a:prstGeom>
        </p:spPr>
      </p:pic>
    </p:spTree>
    <p:custDataLst>
      <p:tags r:id="rId1"/>
    </p:custDataLst>
    <p:extLst>
      <p:ext uri="{BB962C8B-B14F-4D97-AF65-F5344CB8AC3E}">
        <p14:creationId xmlns:p14="http://schemas.microsoft.com/office/powerpoint/2010/main" val="3775940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wipe(down)">
                                      <p:cBhvr>
                                        <p:cTn id="13" dur="290">
                                          <p:stCondLst>
                                            <p:cond delay="0"/>
                                          </p:stCondLst>
                                        </p:cTn>
                                        <p:tgtEl>
                                          <p:spTgt spid="5">
                                            <p:txEl>
                                              <p:pRg st="1" end="1"/>
                                            </p:txEl>
                                          </p:spTgt>
                                        </p:tgtEl>
                                      </p:cBhvr>
                                    </p:animEffect>
                                    <p:anim calcmode="lin" valueType="num">
                                      <p:cBhvr>
                                        <p:cTn id="14" dur="911"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5">
                                            <p:txEl>
                                              <p:pRg st="1" end="1"/>
                                            </p:txEl>
                                          </p:spTgt>
                                        </p:tgtEl>
                                        <p:attrNameLst>
                                          <p:attrName>ppt_y</p:attrName>
                                        </p:attrNameLst>
                                      </p:cBhvr>
                                      <p:tavLst>
                                        <p:tav tm="0" fmla="#ppt_y-sin(pi*$)/81">
                                          <p:val>
                                            <p:fltVal val="0"/>
                                          </p:val>
                                        </p:tav>
                                        <p:tav tm="100000">
                                          <p:val>
                                            <p:fltVal val="1"/>
                                          </p:val>
                                        </p:tav>
                                      </p:tavLst>
                                    </p:anim>
                                    <p:animScale>
                                      <p:cBhvr>
                                        <p:cTn id="19" dur="13">
                                          <p:stCondLst>
                                            <p:cond delay="325"/>
                                          </p:stCondLst>
                                        </p:cTn>
                                        <p:tgtEl>
                                          <p:spTgt spid="5">
                                            <p:txEl>
                                              <p:pRg st="1" end="1"/>
                                            </p:txEl>
                                          </p:spTgt>
                                        </p:tgtEl>
                                      </p:cBhvr>
                                      <p:to x="100000" y="60000"/>
                                    </p:animScale>
                                    <p:animScale>
                                      <p:cBhvr>
                                        <p:cTn id="20" dur="83" decel="50000">
                                          <p:stCondLst>
                                            <p:cond delay="338"/>
                                          </p:stCondLst>
                                        </p:cTn>
                                        <p:tgtEl>
                                          <p:spTgt spid="5">
                                            <p:txEl>
                                              <p:pRg st="1" end="1"/>
                                            </p:txEl>
                                          </p:spTgt>
                                        </p:tgtEl>
                                      </p:cBhvr>
                                      <p:to x="100000" y="100000"/>
                                    </p:animScale>
                                    <p:animScale>
                                      <p:cBhvr>
                                        <p:cTn id="21" dur="13">
                                          <p:stCondLst>
                                            <p:cond delay="656"/>
                                          </p:stCondLst>
                                        </p:cTn>
                                        <p:tgtEl>
                                          <p:spTgt spid="5">
                                            <p:txEl>
                                              <p:pRg st="1" end="1"/>
                                            </p:txEl>
                                          </p:spTgt>
                                        </p:tgtEl>
                                      </p:cBhvr>
                                      <p:to x="100000" y="80000"/>
                                    </p:animScale>
                                    <p:animScale>
                                      <p:cBhvr>
                                        <p:cTn id="22" dur="83" decel="50000">
                                          <p:stCondLst>
                                            <p:cond delay="669"/>
                                          </p:stCondLst>
                                        </p:cTn>
                                        <p:tgtEl>
                                          <p:spTgt spid="5">
                                            <p:txEl>
                                              <p:pRg st="1" end="1"/>
                                            </p:txEl>
                                          </p:spTgt>
                                        </p:tgtEl>
                                      </p:cBhvr>
                                      <p:to x="100000" y="100000"/>
                                    </p:animScale>
                                    <p:animScale>
                                      <p:cBhvr>
                                        <p:cTn id="23" dur="13">
                                          <p:stCondLst>
                                            <p:cond delay="821"/>
                                          </p:stCondLst>
                                        </p:cTn>
                                        <p:tgtEl>
                                          <p:spTgt spid="5">
                                            <p:txEl>
                                              <p:pRg st="1" end="1"/>
                                            </p:txEl>
                                          </p:spTgt>
                                        </p:tgtEl>
                                      </p:cBhvr>
                                      <p:to x="100000" y="90000"/>
                                    </p:animScale>
                                    <p:animScale>
                                      <p:cBhvr>
                                        <p:cTn id="24" dur="83" decel="50000">
                                          <p:stCondLst>
                                            <p:cond delay="834"/>
                                          </p:stCondLst>
                                        </p:cTn>
                                        <p:tgtEl>
                                          <p:spTgt spid="5">
                                            <p:txEl>
                                              <p:pRg st="1" end="1"/>
                                            </p:txEl>
                                          </p:spTgt>
                                        </p:tgtEl>
                                      </p:cBhvr>
                                      <p:to x="100000" y="100000"/>
                                    </p:animScale>
                                    <p:animScale>
                                      <p:cBhvr>
                                        <p:cTn id="25" dur="13">
                                          <p:stCondLst>
                                            <p:cond delay="904"/>
                                          </p:stCondLst>
                                        </p:cTn>
                                        <p:tgtEl>
                                          <p:spTgt spid="5">
                                            <p:txEl>
                                              <p:pRg st="1" end="1"/>
                                            </p:txEl>
                                          </p:spTgt>
                                        </p:tgtEl>
                                      </p:cBhvr>
                                      <p:to x="100000" y="95000"/>
                                    </p:animScale>
                                    <p:animScale>
                                      <p:cBhvr>
                                        <p:cTn id="26" dur="83" decel="50000">
                                          <p:stCondLst>
                                            <p:cond delay="917"/>
                                          </p:stCondLst>
                                        </p:cTn>
                                        <p:tgtEl>
                                          <p:spTgt spid="5">
                                            <p:txEl>
                                              <p:pRg st="1" end="1"/>
                                            </p:txEl>
                                          </p:spTgt>
                                        </p:tgtEl>
                                      </p:cBhvr>
                                      <p:to x="100000" y="100000"/>
                                    </p:animScale>
                                  </p:childTnLst>
                                </p:cTn>
                              </p:par>
                            </p:childTnLst>
                          </p:cTn>
                        </p:par>
                        <p:par>
                          <p:cTn id="27" fill="hold">
                            <p:stCondLst>
                              <p:cond delay="2000"/>
                            </p:stCondLst>
                            <p:childTnLst>
                              <p:par>
                                <p:cTn id="28" presetID="26" presetClass="entr" presetSubtype="0" fill="hold" nodeType="after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down)">
                                      <p:cBhvr>
                                        <p:cTn id="30" dur="290">
                                          <p:stCondLst>
                                            <p:cond delay="0"/>
                                          </p:stCondLst>
                                        </p:cTn>
                                        <p:tgtEl>
                                          <p:spTgt spid="5">
                                            <p:txEl>
                                              <p:pRg st="2" end="2"/>
                                            </p:txEl>
                                          </p:spTgt>
                                        </p:tgtEl>
                                      </p:cBhvr>
                                    </p:animEffect>
                                    <p:anim calcmode="lin" valueType="num">
                                      <p:cBhvr>
                                        <p:cTn id="31" dur="911"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32" dur="332"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33" dur="332" tmFilter="0, 0; 0.125,0.2665; 0.25,0.4; 0.375,0.465; 0.5,0.5;  0.625,0.535; 0.75,0.6; 0.875,0.7335; 1,1">
                                          <p:stCondLst>
                                            <p:cond delay="332"/>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34" dur="166" tmFilter="0, 0; 0.125,0.2665; 0.25,0.4; 0.375,0.465; 0.5,0.5;  0.625,0.535; 0.75,0.6; 0.875,0.7335; 1,1">
                                          <p:stCondLst>
                                            <p:cond delay="662"/>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35" dur="82" tmFilter="0, 0; 0.125,0.2665; 0.25,0.4; 0.375,0.465; 0.5,0.5;  0.625,0.535; 0.75,0.6; 0.875,0.7335; 1,1">
                                          <p:stCondLst>
                                            <p:cond delay="828"/>
                                          </p:stCondLst>
                                        </p:cTn>
                                        <p:tgtEl>
                                          <p:spTgt spid="5">
                                            <p:txEl>
                                              <p:pRg st="2" end="2"/>
                                            </p:txEl>
                                          </p:spTgt>
                                        </p:tgtEl>
                                        <p:attrNameLst>
                                          <p:attrName>ppt_y</p:attrName>
                                        </p:attrNameLst>
                                      </p:cBhvr>
                                      <p:tavLst>
                                        <p:tav tm="0" fmla="#ppt_y-sin(pi*$)/81">
                                          <p:val>
                                            <p:fltVal val="0"/>
                                          </p:val>
                                        </p:tav>
                                        <p:tav tm="100000">
                                          <p:val>
                                            <p:fltVal val="1"/>
                                          </p:val>
                                        </p:tav>
                                      </p:tavLst>
                                    </p:anim>
                                    <p:animScale>
                                      <p:cBhvr>
                                        <p:cTn id="36" dur="13">
                                          <p:stCondLst>
                                            <p:cond delay="325"/>
                                          </p:stCondLst>
                                        </p:cTn>
                                        <p:tgtEl>
                                          <p:spTgt spid="5">
                                            <p:txEl>
                                              <p:pRg st="2" end="2"/>
                                            </p:txEl>
                                          </p:spTgt>
                                        </p:tgtEl>
                                      </p:cBhvr>
                                      <p:to x="100000" y="60000"/>
                                    </p:animScale>
                                    <p:animScale>
                                      <p:cBhvr>
                                        <p:cTn id="37" dur="83" decel="50000">
                                          <p:stCondLst>
                                            <p:cond delay="338"/>
                                          </p:stCondLst>
                                        </p:cTn>
                                        <p:tgtEl>
                                          <p:spTgt spid="5">
                                            <p:txEl>
                                              <p:pRg st="2" end="2"/>
                                            </p:txEl>
                                          </p:spTgt>
                                        </p:tgtEl>
                                      </p:cBhvr>
                                      <p:to x="100000" y="100000"/>
                                    </p:animScale>
                                    <p:animScale>
                                      <p:cBhvr>
                                        <p:cTn id="38" dur="13">
                                          <p:stCondLst>
                                            <p:cond delay="656"/>
                                          </p:stCondLst>
                                        </p:cTn>
                                        <p:tgtEl>
                                          <p:spTgt spid="5">
                                            <p:txEl>
                                              <p:pRg st="2" end="2"/>
                                            </p:txEl>
                                          </p:spTgt>
                                        </p:tgtEl>
                                      </p:cBhvr>
                                      <p:to x="100000" y="80000"/>
                                    </p:animScale>
                                    <p:animScale>
                                      <p:cBhvr>
                                        <p:cTn id="39" dur="83" decel="50000">
                                          <p:stCondLst>
                                            <p:cond delay="669"/>
                                          </p:stCondLst>
                                        </p:cTn>
                                        <p:tgtEl>
                                          <p:spTgt spid="5">
                                            <p:txEl>
                                              <p:pRg st="2" end="2"/>
                                            </p:txEl>
                                          </p:spTgt>
                                        </p:tgtEl>
                                      </p:cBhvr>
                                      <p:to x="100000" y="100000"/>
                                    </p:animScale>
                                    <p:animScale>
                                      <p:cBhvr>
                                        <p:cTn id="40" dur="13">
                                          <p:stCondLst>
                                            <p:cond delay="821"/>
                                          </p:stCondLst>
                                        </p:cTn>
                                        <p:tgtEl>
                                          <p:spTgt spid="5">
                                            <p:txEl>
                                              <p:pRg st="2" end="2"/>
                                            </p:txEl>
                                          </p:spTgt>
                                        </p:tgtEl>
                                      </p:cBhvr>
                                      <p:to x="100000" y="90000"/>
                                    </p:animScale>
                                    <p:animScale>
                                      <p:cBhvr>
                                        <p:cTn id="41" dur="83" decel="50000">
                                          <p:stCondLst>
                                            <p:cond delay="834"/>
                                          </p:stCondLst>
                                        </p:cTn>
                                        <p:tgtEl>
                                          <p:spTgt spid="5">
                                            <p:txEl>
                                              <p:pRg st="2" end="2"/>
                                            </p:txEl>
                                          </p:spTgt>
                                        </p:tgtEl>
                                      </p:cBhvr>
                                      <p:to x="100000" y="100000"/>
                                    </p:animScale>
                                    <p:animScale>
                                      <p:cBhvr>
                                        <p:cTn id="42" dur="13">
                                          <p:stCondLst>
                                            <p:cond delay="904"/>
                                          </p:stCondLst>
                                        </p:cTn>
                                        <p:tgtEl>
                                          <p:spTgt spid="5">
                                            <p:txEl>
                                              <p:pRg st="2" end="2"/>
                                            </p:txEl>
                                          </p:spTgt>
                                        </p:tgtEl>
                                      </p:cBhvr>
                                      <p:to x="100000" y="95000"/>
                                    </p:animScale>
                                    <p:animScale>
                                      <p:cBhvr>
                                        <p:cTn id="43" dur="83" decel="50000">
                                          <p:stCondLst>
                                            <p:cond delay="917"/>
                                          </p:stCondLst>
                                        </p:cTn>
                                        <p:tgtEl>
                                          <p:spTgt spid="5">
                                            <p:txEl>
                                              <p:pRg st="2" end="2"/>
                                            </p:txEl>
                                          </p:spTgt>
                                        </p:tgtEl>
                                      </p:cBhvr>
                                      <p:to x="100000" y="100000"/>
                                    </p:animScale>
                                  </p:childTnLst>
                                </p:cTn>
                              </p:par>
                            </p:childTnLst>
                          </p:cTn>
                        </p:par>
                        <p:par>
                          <p:cTn id="44" fill="hold">
                            <p:stCondLst>
                              <p:cond delay="3000"/>
                            </p:stCondLst>
                            <p:childTnLst>
                              <p:par>
                                <p:cTn id="45" presetID="26" presetClass="entr" presetSubtype="0" fill="hold" nodeType="after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wipe(down)">
                                      <p:cBhvr>
                                        <p:cTn id="47" dur="290">
                                          <p:stCondLst>
                                            <p:cond delay="0"/>
                                          </p:stCondLst>
                                        </p:cTn>
                                        <p:tgtEl>
                                          <p:spTgt spid="5">
                                            <p:txEl>
                                              <p:pRg st="3" end="3"/>
                                            </p:txEl>
                                          </p:spTgt>
                                        </p:tgtEl>
                                      </p:cBhvr>
                                    </p:animEffect>
                                    <p:anim calcmode="lin" valueType="num">
                                      <p:cBhvr>
                                        <p:cTn id="48" dur="911"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5">
                                            <p:txEl>
                                              <p:pRg st="3" end="3"/>
                                            </p:txEl>
                                          </p:spTgt>
                                        </p:tgtEl>
                                        <p:attrNameLst>
                                          <p:attrName>ppt_y</p:attrName>
                                        </p:attrNameLst>
                                      </p:cBhvr>
                                      <p:tavLst>
                                        <p:tav tm="0" fmla="#ppt_y-sin(pi*$)/81">
                                          <p:val>
                                            <p:fltVal val="0"/>
                                          </p:val>
                                        </p:tav>
                                        <p:tav tm="100000">
                                          <p:val>
                                            <p:fltVal val="1"/>
                                          </p:val>
                                        </p:tav>
                                      </p:tavLst>
                                    </p:anim>
                                    <p:animScale>
                                      <p:cBhvr>
                                        <p:cTn id="53" dur="13">
                                          <p:stCondLst>
                                            <p:cond delay="325"/>
                                          </p:stCondLst>
                                        </p:cTn>
                                        <p:tgtEl>
                                          <p:spTgt spid="5">
                                            <p:txEl>
                                              <p:pRg st="3" end="3"/>
                                            </p:txEl>
                                          </p:spTgt>
                                        </p:tgtEl>
                                      </p:cBhvr>
                                      <p:to x="100000" y="60000"/>
                                    </p:animScale>
                                    <p:animScale>
                                      <p:cBhvr>
                                        <p:cTn id="54" dur="83" decel="50000">
                                          <p:stCondLst>
                                            <p:cond delay="338"/>
                                          </p:stCondLst>
                                        </p:cTn>
                                        <p:tgtEl>
                                          <p:spTgt spid="5">
                                            <p:txEl>
                                              <p:pRg st="3" end="3"/>
                                            </p:txEl>
                                          </p:spTgt>
                                        </p:tgtEl>
                                      </p:cBhvr>
                                      <p:to x="100000" y="100000"/>
                                    </p:animScale>
                                    <p:animScale>
                                      <p:cBhvr>
                                        <p:cTn id="55" dur="13">
                                          <p:stCondLst>
                                            <p:cond delay="656"/>
                                          </p:stCondLst>
                                        </p:cTn>
                                        <p:tgtEl>
                                          <p:spTgt spid="5">
                                            <p:txEl>
                                              <p:pRg st="3" end="3"/>
                                            </p:txEl>
                                          </p:spTgt>
                                        </p:tgtEl>
                                      </p:cBhvr>
                                      <p:to x="100000" y="80000"/>
                                    </p:animScale>
                                    <p:animScale>
                                      <p:cBhvr>
                                        <p:cTn id="56" dur="83" decel="50000">
                                          <p:stCondLst>
                                            <p:cond delay="669"/>
                                          </p:stCondLst>
                                        </p:cTn>
                                        <p:tgtEl>
                                          <p:spTgt spid="5">
                                            <p:txEl>
                                              <p:pRg st="3" end="3"/>
                                            </p:txEl>
                                          </p:spTgt>
                                        </p:tgtEl>
                                      </p:cBhvr>
                                      <p:to x="100000" y="100000"/>
                                    </p:animScale>
                                    <p:animScale>
                                      <p:cBhvr>
                                        <p:cTn id="57" dur="13">
                                          <p:stCondLst>
                                            <p:cond delay="821"/>
                                          </p:stCondLst>
                                        </p:cTn>
                                        <p:tgtEl>
                                          <p:spTgt spid="5">
                                            <p:txEl>
                                              <p:pRg st="3" end="3"/>
                                            </p:txEl>
                                          </p:spTgt>
                                        </p:tgtEl>
                                      </p:cBhvr>
                                      <p:to x="100000" y="90000"/>
                                    </p:animScale>
                                    <p:animScale>
                                      <p:cBhvr>
                                        <p:cTn id="58" dur="83" decel="50000">
                                          <p:stCondLst>
                                            <p:cond delay="834"/>
                                          </p:stCondLst>
                                        </p:cTn>
                                        <p:tgtEl>
                                          <p:spTgt spid="5">
                                            <p:txEl>
                                              <p:pRg st="3" end="3"/>
                                            </p:txEl>
                                          </p:spTgt>
                                        </p:tgtEl>
                                      </p:cBhvr>
                                      <p:to x="100000" y="100000"/>
                                    </p:animScale>
                                    <p:animScale>
                                      <p:cBhvr>
                                        <p:cTn id="59" dur="13">
                                          <p:stCondLst>
                                            <p:cond delay="904"/>
                                          </p:stCondLst>
                                        </p:cTn>
                                        <p:tgtEl>
                                          <p:spTgt spid="5">
                                            <p:txEl>
                                              <p:pRg st="3" end="3"/>
                                            </p:txEl>
                                          </p:spTgt>
                                        </p:tgtEl>
                                      </p:cBhvr>
                                      <p:to x="100000" y="95000"/>
                                    </p:animScale>
                                    <p:animScale>
                                      <p:cBhvr>
                                        <p:cTn id="60" dur="83" decel="50000">
                                          <p:stCondLst>
                                            <p:cond delay="917"/>
                                          </p:stCondLst>
                                        </p:cTn>
                                        <p:tgtEl>
                                          <p:spTgt spid="5">
                                            <p:txEl>
                                              <p:pRg st="3" end="3"/>
                                            </p:txEl>
                                          </p:spTgt>
                                        </p:tgtEl>
                                      </p:cBhvr>
                                      <p:to x="100000" y="100000"/>
                                    </p:animScale>
                                  </p:childTnLst>
                                </p:cTn>
                              </p:par>
                            </p:childTnLst>
                          </p:cTn>
                        </p:par>
                        <p:par>
                          <p:cTn id="61" fill="hold">
                            <p:stCondLst>
                              <p:cond delay="4000"/>
                            </p:stCondLst>
                            <p:childTnLst>
                              <p:par>
                                <p:cTn id="62" presetID="26" presetClass="entr" presetSubtype="0" fill="hold" nodeType="afterEffect">
                                  <p:stCondLst>
                                    <p:cond delay="0"/>
                                  </p:stCondLst>
                                  <p:childTnLst>
                                    <p:set>
                                      <p:cBhvr>
                                        <p:cTn id="63" dur="1" fill="hold">
                                          <p:stCondLst>
                                            <p:cond delay="0"/>
                                          </p:stCondLst>
                                        </p:cTn>
                                        <p:tgtEl>
                                          <p:spTgt spid="5">
                                            <p:txEl>
                                              <p:pRg st="4" end="4"/>
                                            </p:txEl>
                                          </p:spTgt>
                                        </p:tgtEl>
                                        <p:attrNameLst>
                                          <p:attrName>style.visibility</p:attrName>
                                        </p:attrNameLst>
                                      </p:cBhvr>
                                      <p:to>
                                        <p:strVal val="visible"/>
                                      </p:to>
                                    </p:set>
                                    <p:animEffect transition="in" filter="wipe(down)">
                                      <p:cBhvr>
                                        <p:cTn id="64" dur="290">
                                          <p:stCondLst>
                                            <p:cond delay="0"/>
                                          </p:stCondLst>
                                        </p:cTn>
                                        <p:tgtEl>
                                          <p:spTgt spid="5">
                                            <p:txEl>
                                              <p:pRg st="4" end="4"/>
                                            </p:txEl>
                                          </p:spTgt>
                                        </p:tgtEl>
                                      </p:cBhvr>
                                    </p:animEffect>
                                    <p:anim calcmode="lin" valueType="num">
                                      <p:cBhvr>
                                        <p:cTn id="65" dur="911"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5">
                                            <p:txEl>
                                              <p:pRg st="4" end="4"/>
                                            </p:txEl>
                                          </p:spTgt>
                                        </p:tgtEl>
                                        <p:attrNameLst>
                                          <p:attrName>ppt_y</p:attrName>
                                        </p:attrNameLst>
                                      </p:cBhvr>
                                      <p:tavLst>
                                        <p:tav tm="0" fmla="#ppt_y-sin(pi*$)/81">
                                          <p:val>
                                            <p:fltVal val="0"/>
                                          </p:val>
                                        </p:tav>
                                        <p:tav tm="100000">
                                          <p:val>
                                            <p:fltVal val="1"/>
                                          </p:val>
                                        </p:tav>
                                      </p:tavLst>
                                    </p:anim>
                                    <p:animScale>
                                      <p:cBhvr>
                                        <p:cTn id="70" dur="13">
                                          <p:stCondLst>
                                            <p:cond delay="325"/>
                                          </p:stCondLst>
                                        </p:cTn>
                                        <p:tgtEl>
                                          <p:spTgt spid="5">
                                            <p:txEl>
                                              <p:pRg st="4" end="4"/>
                                            </p:txEl>
                                          </p:spTgt>
                                        </p:tgtEl>
                                      </p:cBhvr>
                                      <p:to x="100000" y="60000"/>
                                    </p:animScale>
                                    <p:animScale>
                                      <p:cBhvr>
                                        <p:cTn id="71" dur="83" decel="50000">
                                          <p:stCondLst>
                                            <p:cond delay="338"/>
                                          </p:stCondLst>
                                        </p:cTn>
                                        <p:tgtEl>
                                          <p:spTgt spid="5">
                                            <p:txEl>
                                              <p:pRg st="4" end="4"/>
                                            </p:txEl>
                                          </p:spTgt>
                                        </p:tgtEl>
                                      </p:cBhvr>
                                      <p:to x="100000" y="100000"/>
                                    </p:animScale>
                                    <p:animScale>
                                      <p:cBhvr>
                                        <p:cTn id="72" dur="13">
                                          <p:stCondLst>
                                            <p:cond delay="656"/>
                                          </p:stCondLst>
                                        </p:cTn>
                                        <p:tgtEl>
                                          <p:spTgt spid="5">
                                            <p:txEl>
                                              <p:pRg st="4" end="4"/>
                                            </p:txEl>
                                          </p:spTgt>
                                        </p:tgtEl>
                                      </p:cBhvr>
                                      <p:to x="100000" y="80000"/>
                                    </p:animScale>
                                    <p:animScale>
                                      <p:cBhvr>
                                        <p:cTn id="73" dur="83" decel="50000">
                                          <p:stCondLst>
                                            <p:cond delay="669"/>
                                          </p:stCondLst>
                                        </p:cTn>
                                        <p:tgtEl>
                                          <p:spTgt spid="5">
                                            <p:txEl>
                                              <p:pRg st="4" end="4"/>
                                            </p:txEl>
                                          </p:spTgt>
                                        </p:tgtEl>
                                      </p:cBhvr>
                                      <p:to x="100000" y="100000"/>
                                    </p:animScale>
                                    <p:animScale>
                                      <p:cBhvr>
                                        <p:cTn id="74" dur="13">
                                          <p:stCondLst>
                                            <p:cond delay="821"/>
                                          </p:stCondLst>
                                        </p:cTn>
                                        <p:tgtEl>
                                          <p:spTgt spid="5">
                                            <p:txEl>
                                              <p:pRg st="4" end="4"/>
                                            </p:txEl>
                                          </p:spTgt>
                                        </p:tgtEl>
                                      </p:cBhvr>
                                      <p:to x="100000" y="90000"/>
                                    </p:animScale>
                                    <p:animScale>
                                      <p:cBhvr>
                                        <p:cTn id="75" dur="83" decel="50000">
                                          <p:stCondLst>
                                            <p:cond delay="834"/>
                                          </p:stCondLst>
                                        </p:cTn>
                                        <p:tgtEl>
                                          <p:spTgt spid="5">
                                            <p:txEl>
                                              <p:pRg st="4" end="4"/>
                                            </p:txEl>
                                          </p:spTgt>
                                        </p:tgtEl>
                                      </p:cBhvr>
                                      <p:to x="100000" y="100000"/>
                                    </p:animScale>
                                    <p:animScale>
                                      <p:cBhvr>
                                        <p:cTn id="76" dur="13">
                                          <p:stCondLst>
                                            <p:cond delay="904"/>
                                          </p:stCondLst>
                                        </p:cTn>
                                        <p:tgtEl>
                                          <p:spTgt spid="5">
                                            <p:txEl>
                                              <p:pRg st="4" end="4"/>
                                            </p:txEl>
                                          </p:spTgt>
                                        </p:tgtEl>
                                      </p:cBhvr>
                                      <p:to x="100000" y="95000"/>
                                    </p:animScale>
                                    <p:animScale>
                                      <p:cBhvr>
                                        <p:cTn id="77" dur="83" decel="50000">
                                          <p:stCondLst>
                                            <p:cond delay="917"/>
                                          </p:stCondLst>
                                        </p:cTn>
                                        <p:tgtEl>
                                          <p:spTgt spid="5">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3962400" y="3048000"/>
            <a:ext cx="4191000" cy="752475"/>
          </a:xfrm>
        </p:spPr>
        <p:txBody>
          <a:bodyPr>
            <a:noAutofit/>
          </a:bodyPr>
          <a:lstStyle/>
          <a:p>
            <a:pPr algn="r">
              <a:defRPr/>
            </a:pPr>
            <a:br>
              <a:rPr lang="en-US" dirty="0"/>
            </a:br>
            <a:r>
              <a:rPr lang="en-US" dirty="0"/>
              <a:t>VM Configuration</a:t>
            </a:r>
          </a:p>
        </p:txBody>
      </p:sp>
      <p:pic>
        <p:nvPicPr>
          <p:cNvPr id="4" name="Picture 3">
            <a:extLst>
              <a:ext uri="{FF2B5EF4-FFF2-40B4-BE49-F238E27FC236}">
                <a16:creationId xmlns:a16="http://schemas.microsoft.com/office/drawing/2014/main" id="{E03B3DEE-C4E4-4701-8736-E01518C43D9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29400" y="4495800"/>
            <a:ext cx="1962150" cy="201000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838200" y="0"/>
            <a:ext cx="8077200" cy="1143000"/>
          </a:xfrm>
        </p:spPr>
        <p:txBody>
          <a:bodyPr>
            <a:normAutofit/>
          </a:bodyPr>
          <a:lstStyle/>
          <a:p>
            <a:r>
              <a:rPr lang="en-US" dirty="0"/>
              <a:t>VM Overview</a:t>
            </a:r>
          </a:p>
        </p:txBody>
      </p:sp>
      <p:sp>
        <p:nvSpPr>
          <p:cNvPr id="5" name="Rectangle 2">
            <a:extLst>
              <a:ext uri="{FF2B5EF4-FFF2-40B4-BE49-F238E27FC236}">
                <a16:creationId xmlns:a16="http://schemas.microsoft.com/office/drawing/2014/main" id="{BF60EF2F-55B3-4ADA-BE6C-967B32FC8977}"/>
              </a:ext>
            </a:extLst>
          </p:cNvPr>
          <p:cNvSpPr txBox="1">
            <a:spLocks noChangeArrowheads="1"/>
          </p:cNvSpPr>
          <p:nvPr/>
        </p:nvSpPr>
        <p:spPr>
          <a:xfrm>
            <a:off x="838200" y="1600200"/>
            <a:ext cx="7772400" cy="3657600"/>
          </a:xfrm>
          <a:prstGeom prst="rect">
            <a:avLst/>
          </a:prstGeom>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Exported as an </a:t>
            </a:r>
            <a:r>
              <a:rPr lang="en-US" altLang="en-US" dirty="0" err="1"/>
              <a:t>ESXi</a:t>
            </a:r>
            <a:r>
              <a:rPr lang="en-US" altLang="en-US" dirty="0"/>
              <a:t> 6.5u3 machine; may be compatible with VMware workstation.</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If using with VMware Workstation, make sure to use a bridged adapter.</a:t>
            </a:r>
          </a:p>
          <a:p>
            <a:pPr indent="-341313">
              <a:spcBef>
                <a:spcPts val="56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en-US" dirty="0"/>
              <a:t>Contact Security Farm PBC for custom deployments and other consulting services.</a:t>
            </a:r>
          </a:p>
        </p:txBody>
      </p:sp>
      <p:sp>
        <p:nvSpPr>
          <p:cNvPr id="3" name="TextBox 2">
            <a:extLst>
              <a:ext uri="{FF2B5EF4-FFF2-40B4-BE49-F238E27FC236}">
                <a16:creationId xmlns:a16="http://schemas.microsoft.com/office/drawing/2014/main" id="{BBF0F71F-A2EE-55AF-45E3-4EFD0162F1CE}"/>
              </a:ext>
            </a:extLst>
          </p:cNvPr>
          <p:cNvSpPr txBox="1"/>
          <p:nvPr/>
        </p:nvSpPr>
        <p:spPr>
          <a:xfrm>
            <a:off x="1295400" y="4572000"/>
            <a:ext cx="6229350" cy="369332"/>
          </a:xfrm>
          <a:prstGeom prst="rect">
            <a:avLst/>
          </a:prstGeom>
          <a:noFill/>
        </p:spPr>
        <p:txBody>
          <a:bodyPr wrap="square" rtlCol="0">
            <a:spAutoFit/>
          </a:bodyPr>
          <a:lstStyle/>
          <a:p>
            <a:pPr algn="ctr"/>
            <a:r>
              <a:rPr lang="en-US" dirty="0">
                <a:hlinkClick r:id="rId5"/>
              </a:rPr>
              <a:t>www.securityfarm.net</a:t>
            </a:r>
            <a:r>
              <a:rPr lang="en-US" dirty="0"/>
              <a:t> </a:t>
            </a:r>
          </a:p>
        </p:txBody>
      </p:sp>
    </p:spTree>
    <p:custDataLst>
      <p:tags r:id="rId1"/>
    </p:custDataLst>
    <p:extLst>
      <p:ext uri="{BB962C8B-B14F-4D97-AF65-F5344CB8AC3E}">
        <p14:creationId xmlns:p14="http://schemas.microsoft.com/office/powerpoint/2010/main" val="2028298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xEl>
                                              <p:pRg st="0" end="0"/>
                                            </p:txEl>
                                          </p:spTgt>
                                        </p:tgtEl>
                                        <p:attrNameLst>
                                          <p:attrName>r</p:attrName>
                                        </p:attrNameLst>
                                      </p:cBhvr>
                                    </p:animRot>
                                    <p:animRot by="-240000">
                                      <p:cBhvr>
                                        <p:cTn id="7" dur="200" fill="hold">
                                          <p:stCondLst>
                                            <p:cond delay="200"/>
                                          </p:stCondLst>
                                        </p:cTn>
                                        <p:tgtEl>
                                          <p:spTgt spid="5">
                                            <p:txEl>
                                              <p:pRg st="0" end="0"/>
                                            </p:txEl>
                                          </p:spTgt>
                                        </p:tgtEl>
                                        <p:attrNameLst>
                                          <p:attrName>r</p:attrName>
                                        </p:attrNameLst>
                                      </p:cBhvr>
                                    </p:animRot>
                                    <p:animRot by="240000">
                                      <p:cBhvr>
                                        <p:cTn id="8" dur="200" fill="hold">
                                          <p:stCondLst>
                                            <p:cond delay="400"/>
                                          </p:stCondLst>
                                        </p:cTn>
                                        <p:tgtEl>
                                          <p:spTgt spid="5">
                                            <p:txEl>
                                              <p:pRg st="0" end="0"/>
                                            </p:txEl>
                                          </p:spTgt>
                                        </p:tgtEl>
                                        <p:attrNameLst>
                                          <p:attrName>r</p:attrName>
                                        </p:attrNameLst>
                                      </p:cBhvr>
                                    </p:animRot>
                                    <p:animRot by="-240000">
                                      <p:cBhvr>
                                        <p:cTn id="9" dur="200" fill="hold">
                                          <p:stCondLst>
                                            <p:cond delay="600"/>
                                          </p:stCondLst>
                                        </p:cTn>
                                        <p:tgtEl>
                                          <p:spTgt spid="5">
                                            <p:txEl>
                                              <p:pRg st="0" end="0"/>
                                            </p:txEl>
                                          </p:spTgt>
                                        </p:tgtEl>
                                        <p:attrNameLst>
                                          <p:attrName>r</p:attrName>
                                        </p:attrNameLst>
                                      </p:cBhvr>
                                    </p:animRot>
                                    <p:animRot by="120000">
                                      <p:cBhvr>
                                        <p:cTn id="10" dur="200" fill="hold">
                                          <p:stCondLst>
                                            <p:cond delay="800"/>
                                          </p:stCondLst>
                                        </p:cTn>
                                        <p:tgtEl>
                                          <p:spTgt spid="5">
                                            <p:txEl>
                                              <p:pRg st="0" end="0"/>
                                            </p:txEl>
                                          </p:spTgt>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xEl>
                                              <p:pRg st="1" end="1"/>
                                            </p:txEl>
                                          </p:spTgt>
                                        </p:tgtEl>
                                        <p:attrNameLst>
                                          <p:attrName>r</p:attrName>
                                        </p:attrNameLst>
                                      </p:cBhvr>
                                    </p:animRot>
                                    <p:animRot by="-240000">
                                      <p:cBhvr>
                                        <p:cTn id="14" dur="200" fill="hold">
                                          <p:stCondLst>
                                            <p:cond delay="200"/>
                                          </p:stCondLst>
                                        </p:cTn>
                                        <p:tgtEl>
                                          <p:spTgt spid="5">
                                            <p:txEl>
                                              <p:pRg st="1" end="1"/>
                                            </p:txEl>
                                          </p:spTgt>
                                        </p:tgtEl>
                                        <p:attrNameLst>
                                          <p:attrName>r</p:attrName>
                                        </p:attrNameLst>
                                      </p:cBhvr>
                                    </p:animRot>
                                    <p:animRot by="240000">
                                      <p:cBhvr>
                                        <p:cTn id="15" dur="200" fill="hold">
                                          <p:stCondLst>
                                            <p:cond delay="400"/>
                                          </p:stCondLst>
                                        </p:cTn>
                                        <p:tgtEl>
                                          <p:spTgt spid="5">
                                            <p:txEl>
                                              <p:pRg st="1" end="1"/>
                                            </p:txEl>
                                          </p:spTgt>
                                        </p:tgtEl>
                                        <p:attrNameLst>
                                          <p:attrName>r</p:attrName>
                                        </p:attrNameLst>
                                      </p:cBhvr>
                                    </p:animRot>
                                    <p:animRot by="-240000">
                                      <p:cBhvr>
                                        <p:cTn id="16" dur="200" fill="hold">
                                          <p:stCondLst>
                                            <p:cond delay="600"/>
                                          </p:stCondLst>
                                        </p:cTn>
                                        <p:tgtEl>
                                          <p:spTgt spid="5">
                                            <p:txEl>
                                              <p:pRg st="1" end="1"/>
                                            </p:txEl>
                                          </p:spTgt>
                                        </p:tgtEl>
                                        <p:attrNameLst>
                                          <p:attrName>r</p:attrName>
                                        </p:attrNameLst>
                                      </p:cBhvr>
                                    </p:animRot>
                                    <p:animRot by="120000">
                                      <p:cBhvr>
                                        <p:cTn id="17" dur="200" fill="hold">
                                          <p:stCondLst>
                                            <p:cond delay="800"/>
                                          </p:stCondLst>
                                        </p:cTn>
                                        <p:tgtEl>
                                          <p:spTgt spid="5">
                                            <p:txEl>
                                              <p:pRg st="1" end="1"/>
                                            </p:txEl>
                                          </p:spTgt>
                                        </p:tgtEl>
                                        <p:attrNameLst>
                                          <p:attrName>r</p:attrName>
                                        </p:attrNameLst>
                                      </p:cBhvr>
                                    </p:animRot>
                                  </p:childTnLst>
                                </p:cTn>
                              </p:par>
                            </p:childTnLst>
                          </p:cTn>
                        </p:par>
                        <p:par>
                          <p:cTn id="18" fill="hold">
                            <p:stCondLst>
                              <p:cond delay="2000"/>
                            </p:stCondLst>
                            <p:childTnLst>
                              <p:par>
                                <p:cTn id="19" presetID="32" presetClass="emph" presetSubtype="0" fill="hold" nodeType="afterEffect">
                                  <p:stCondLst>
                                    <p:cond delay="0"/>
                                  </p:stCondLst>
                                  <p:childTnLst>
                                    <p:animRot by="120000">
                                      <p:cBhvr>
                                        <p:cTn id="20" dur="100" fill="hold">
                                          <p:stCondLst>
                                            <p:cond delay="0"/>
                                          </p:stCondLst>
                                        </p:cTn>
                                        <p:tgtEl>
                                          <p:spTgt spid="5">
                                            <p:txEl>
                                              <p:pRg st="2" end="2"/>
                                            </p:txEl>
                                          </p:spTgt>
                                        </p:tgtEl>
                                        <p:attrNameLst>
                                          <p:attrName>r</p:attrName>
                                        </p:attrNameLst>
                                      </p:cBhvr>
                                    </p:animRot>
                                    <p:animRot by="-240000">
                                      <p:cBhvr>
                                        <p:cTn id="21" dur="200" fill="hold">
                                          <p:stCondLst>
                                            <p:cond delay="200"/>
                                          </p:stCondLst>
                                        </p:cTn>
                                        <p:tgtEl>
                                          <p:spTgt spid="5">
                                            <p:txEl>
                                              <p:pRg st="2" end="2"/>
                                            </p:txEl>
                                          </p:spTgt>
                                        </p:tgtEl>
                                        <p:attrNameLst>
                                          <p:attrName>r</p:attrName>
                                        </p:attrNameLst>
                                      </p:cBhvr>
                                    </p:animRot>
                                    <p:animRot by="240000">
                                      <p:cBhvr>
                                        <p:cTn id="22" dur="200" fill="hold">
                                          <p:stCondLst>
                                            <p:cond delay="400"/>
                                          </p:stCondLst>
                                        </p:cTn>
                                        <p:tgtEl>
                                          <p:spTgt spid="5">
                                            <p:txEl>
                                              <p:pRg st="2" end="2"/>
                                            </p:txEl>
                                          </p:spTgt>
                                        </p:tgtEl>
                                        <p:attrNameLst>
                                          <p:attrName>r</p:attrName>
                                        </p:attrNameLst>
                                      </p:cBhvr>
                                    </p:animRot>
                                    <p:animRot by="-240000">
                                      <p:cBhvr>
                                        <p:cTn id="23" dur="200" fill="hold">
                                          <p:stCondLst>
                                            <p:cond delay="600"/>
                                          </p:stCondLst>
                                        </p:cTn>
                                        <p:tgtEl>
                                          <p:spTgt spid="5">
                                            <p:txEl>
                                              <p:pRg st="2" end="2"/>
                                            </p:txEl>
                                          </p:spTgt>
                                        </p:tgtEl>
                                        <p:attrNameLst>
                                          <p:attrName>r</p:attrName>
                                        </p:attrNameLst>
                                      </p:cBhvr>
                                    </p:animRot>
                                    <p:animRot by="120000">
                                      <p:cBhvr>
                                        <p:cTn id="24" dur="200" fill="hold">
                                          <p:stCondLst>
                                            <p:cond delay="800"/>
                                          </p:stCondLst>
                                        </p:cTn>
                                        <p:tgtEl>
                                          <p:spTgt spid="5">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00.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01.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4.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15.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1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1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1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2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2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30.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31.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3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34.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35.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3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38.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39.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4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4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4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46.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47.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4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0.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51.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5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5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5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5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6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6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6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6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7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8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3.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8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86.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7.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8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8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9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91.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92.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93.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9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95.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ags/tag96.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ags/tag97.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9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99.xml><?xml version="1.0" encoding="utf-8"?>
<p:tagLst xmlns:a="http://schemas.openxmlformats.org/drawingml/2006/main" xmlns:r="http://schemas.openxmlformats.org/officeDocument/2006/relationships" xmlns:p="http://schemas.openxmlformats.org/presentationml/2006/main">
  <p:tag name="DVSHAPEID" val="zvrdC8eV6YWWfpMhsRT8jq"/>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2240</Words>
  <Application>Microsoft Office PowerPoint</Application>
  <PresentationFormat>On-screen Show (4:3)</PresentationFormat>
  <Paragraphs>319</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Georgia</vt:lpstr>
      <vt:lpstr>Symbol</vt:lpstr>
      <vt:lpstr>Times New Roman</vt:lpstr>
      <vt:lpstr>Wingdings</vt:lpstr>
      <vt:lpstr>Training</vt:lpstr>
      <vt:lpstr>Security Farm SOC v8.0</vt:lpstr>
      <vt:lpstr>Table of Contents</vt:lpstr>
      <vt:lpstr>Overview</vt:lpstr>
      <vt:lpstr>Rocket Chat</vt:lpstr>
      <vt:lpstr>TheHive</vt:lpstr>
      <vt:lpstr>Request Tracker</vt:lpstr>
      <vt:lpstr>MediaWiki</vt:lpstr>
      <vt:lpstr> VM Configuration</vt:lpstr>
      <vt:lpstr>VM Overview</vt:lpstr>
      <vt:lpstr>Deployment</vt:lpstr>
      <vt:lpstr>Setup</vt:lpstr>
      <vt:lpstr>Setup</vt:lpstr>
      <vt:lpstr>Setup</vt:lpstr>
      <vt:lpstr>DNS Setup</vt:lpstr>
      <vt:lpstr>Notable Configuration Files</vt:lpstr>
      <vt:lpstr>SOC Team Architecture</vt:lpstr>
      <vt:lpstr>SFSOC</vt:lpstr>
      <vt:lpstr>Portal</vt:lpstr>
      <vt:lpstr>portal.soc.lan</vt:lpstr>
      <vt:lpstr>Rocket Chat</vt:lpstr>
      <vt:lpstr>Rocket</vt:lpstr>
      <vt:lpstr>Rocket</vt:lpstr>
      <vt:lpstr>Rocket</vt:lpstr>
      <vt:lpstr>TheHive</vt:lpstr>
      <vt:lpstr>TheHive</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Request Tracker</vt:lpstr>
      <vt:lpstr>MediaWiki</vt:lpstr>
      <vt:lpstr>MediaWiki</vt:lpstr>
      <vt:lpstr>Notes</vt:lpstr>
      <vt:lpstr>Additional Notes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2015-01-27T15:15:10Z</dcterms:created>
  <dcterms:modified xsi:type="dcterms:W3CDTF">2022-11-05T02:19:52Z</dcterms:modified>
</cp:coreProperties>
</file>